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</p:sldMasterIdLst>
  <p:notesMasterIdLst>
    <p:notesMasterId r:id="rId65"/>
  </p:notesMasterIdLst>
  <p:sldIdLst>
    <p:sldId id="256" r:id="rId4"/>
    <p:sldId id="294" r:id="rId5"/>
    <p:sldId id="623" r:id="rId6"/>
    <p:sldId id="296" r:id="rId7"/>
    <p:sldId id="495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20" r:id="rId19"/>
    <p:sldId id="521" r:id="rId20"/>
    <p:sldId id="522" r:id="rId21"/>
    <p:sldId id="607" r:id="rId22"/>
    <p:sldId id="524" r:id="rId23"/>
    <p:sldId id="525" r:id="rId24"/>
    <p:sldId id="523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606" r:id="rId38"/>
    <p:sldId id="538" r:id="rId39"/>
    <p:sldId id="539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8" r:id="rId48"/>
    <p:sldId id="609" r:id="rId49"/>
    <p:sldId id="610" r:id="rId50"/>
    <p:sldId id="611" r:id="rId51"/>
    <p:sldId id="612" r:id="rId52"/>
    <p:sldId id="613" r:id="rId53"/>
    <p:sldId id="614" r:id="rId54"/>
    <p:sldId id="615" r:id="rId55"/>
    <p:sldId id="616" r:id="rId56"/>
    <p:sldId id="617" r:id="rId57"/>
    <p:sldId id="618" r:id="rId58"/>
    <p:sldId id="619" r:id="rId59"/>
    <p:sldId id="620" r:id="rId60"/>
    <p:sldId id="621" r:id="rId61"/>
    <p:sldId id="622" r:id="rId62"/>
    <p:sldId id="624" r:id="rId63"/>
    <p:sldId id="430" r:id="rId6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754"/>
  </p:normalViewPr>
  <p:slideViewPr>
    <p:cSldViewPr snapToGrid="0" snapToObjects="1">
      <p:cViewPr varScale="1">
        <p:scale>
          <a:sx n="99" d="100"/>
          <a:sy n="99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FB812-A9EC-154A-AEED-8655930439B2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2C8E0-764B-DD40-AB5B-8F1D61D4E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546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316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009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868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462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32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63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8196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fld id="{2B9BC0BA-7162-46C8-A117-543B5FF937FE}" type="slidenum">
              <a:rPr lang="en-US" altLang="en-US" sz="1400" b="1">
                <a:latin typeface="Garamond" pitchFamily="18" charset="0"/>
              </a:rPr>
              <a:pPr algn="r"/>
              <a:t>‹#›</a:t>
            </a:fld>
            <a:endParaRPr lang="en-US" altLang="en-US" sz="1400" b="1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1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4"/>
            <a:ext cx="2743200" cy="61991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026400" cy="61991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990600"/>
            <a:ext cx="10972800" cy="5486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80800" y="6400800"/>
            <a:ext cx="711200" cy="457200"/>
          </a:xfrm>
        </p:spPr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0" y="6521450"/>
            <a:ext cx="59944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4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36868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97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0D8D79-08E0-48CA-9203-A37DB9B01E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189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0D621-3521-4C00-9508-D1BF9CF0F0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053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0D4CE2-6DBC-47F2-BC92-D26F595DC39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029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94941A-1381-426D-8678-8110645A46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674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037F2-F589-6C47-BEEA-57FDCEB8E4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44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1B1802-8301-4F2A-8DDB-CE880733FF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14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C0C41C-3BFF-4F00-9103-6A74971BCA1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594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13FA90-484E-4DE3-B424-C392F04A17A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36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3736A7-1CF8-489E-892E-251703C596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0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324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3246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DB63F7-3E41-4A34-957B-2A3C4747AE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488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24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88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5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1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4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9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6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1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1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7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90600"/>
            <a:ext cx="10972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7173" name="Freeform 5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521450"/>
            <a:ext cx="29464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35844" name="Freeform 4"/>
          <p:cNvSpPr>
            <a:spLocks noChangeArrowheads="1"/>
          </p:cNvSpPr>
          <p:nvPr/>
        </p:nvSpPr>
        <p:spPr bwMode="auto">
          <a:xfrm>
            <a:off x="508000" y="1524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400" y="6629400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50000"/>
              </a:lnSpc>
              <a:defRPr sz="1400"/>
            </a:lvl1pPr>
          </a:lstStyle>
          <a:p>
            <a:fld id="{340BAAAD-52D6-4FB3-AB55-71C64A1E2A0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1200" y="6553200"/>
            <a:ext cx="2540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19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0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9B68-287C-FA4D-B67F-91369F86E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IT5005</a:t>
            </a: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b="1" dirty="0">
                <a:solidFill>
                  <a:srgbClr val="C00000"/>
                </a:solidFill>
              </a:rPr>
              <a:t>Artificial Intelligence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CED21-3B30-7E45-9162-7839221A6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Lecture 5: Search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2E61-A335-1A84-0A46-B010EB04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FDCC9-547C-5A0A-666E-751E6D71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The set of actions </a:t>
            </a:r>
            <a:r>
              <a:rPr lang="en-GB" i="1" dirty="0"/>
              <a:t>A(s)</a:t>
            </a:r>
            <a:r>
              <a:rPr lang="en-GB" dirty="0"/>
              <a:t> available to the agent at each state </a:t>
            </a:r>
            <a:r>
              <a:rPr lang="en-GB" i="1" dirty="0"/>
              <a:t>s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We say these are the actions that are relevant to state </a:t>
            </a:r>
            <a:r>
              <a:rPr lang="en-GB" i="1" dirty="0"/>
              <a:t>s</a:t>
            </a:r>
            <a:endParaRPr lang="en-GB" dirty="0"/>
          </a:p>
          <a:p>
            <a:pPr lvl="3"/>
            <a:r>
              <a:rPr lang="en-GB" dirty="0"/>
              <a:t>Romania: </a:t>
            </a:r>
            <a:r>
              <a:rPr lang="en-GB" i="1" dirty="0"/>
              <a:t>A(Arad) = {</a:t>
            </a:r>
            <a:r>
              <a:rPr lang="en-GB" i="1" dirty="0" err="1"/>
              <a:t>ToSibiu</a:t>
            </a:r>
            <a:r>
              <a:rPr lang="en-GB" i="1" dirty="0"/>
              <a:t>, </a:t>
            </a:r>
            <a:r>
              <a:rPr lang="en-GB" i="1" dirty="0" err="1"/>
              <a:t>ToTimisoara</a:t>
            </a:r>
            <a:r>
              <a:rPr lang="en-GB" i="1" dirty="0"/>
              <a:t>, </a:t>
            </a:r>
            <a:r>
              <a:rPr lang="en-GB" i="1" dirty="0" err="1"/>
              <a:t>ToZerind</a:t>
            </a:r>
            <a:r>
              <a:rPr lang="en-GB" i="1" dirty="0"/>
              <a:t>}</a:t>
            </a:r>
          </a:p>
          <a:p>
            <a:pPr lvl="3"/>
            <a:r>
              <a:rPr lang="en-GB" dirty="0"/>
              <a:t>Wumpus World: </a:t>
            </a:r>
            <a:r>
              <a:rPr lang="en-GB" i="1" dirty="0"/>
              <a:t>A(L</a:t>
            </a:r>
            <a:r>
              <a:rPr lang="en-GB" i="1" baseline="-25000" dirty="0"/>
              <a:t>11</a:t>
            </a:r>
            <a:r>
              <a:rPr lang="en-GB" i="1" dirty="0"/>
              <a:t>) = {North, East, Shoot}</a:t>
            </a:r>
          </a:p>
          <a:p>
            <a:pPr lvl="1"/>
            <a:r>
              <a:rPr lang="en-GB" dirty="0"/>
              <a:t>A transition function or model </a:t>
            </a:r>
            <a:r>
              <a:rPr lang="en-GB" i="1" dirty="0"/>
              <a:t>T(s, a)</a:t>
            </a:r>
            <a:r>
              <a:rPr lang="en-GB" dirty="0"/>
              <a:t> that tells us the next state as a result of taking action </a:t>
            </a:r>
            <a:r>
              <a:rPr lang="en-GB" i="1" dirty="0"/>
              <a:t>a</a:t>
            </a:r>
            <a:r>
              <a:rPr lang="en-GB" dirty="0"/>
              <a:t> in state </a:t>
            </a:r>
            <a:r>
              <a:rPr lang="en-GB" i="1" dirty="0"/>
              <a:t>s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Romania: </a:t>
            </a:r>
            <a:r>
              <a:rPr lang="en-GB" i="1" dirty="0"/>
              <a:t>T(Arad, </a:t>
            </a:r>
            <a:r>
              <a:rPr lang="en-GB" i="1" dirty="0" err="1"/>
              <a:t>ToZerind</a:t>
            </a:r>
            <a:r>
              <a:rPr lang="en-GB" i="1" dirty="0"/>
              <a:t>) = </a:t>
            </a:r>
            <a:r>
              <a:rPr lang="en-GB" i="1" dirty="0" err="1"/>
              <a:t>Zerind</a:t>
            </a:r>
            <a:endParaRPr lang="en-GB" i="1" dirty="0"/>
          </a:p>
          <a:p>
            <a:pPr lvl="2"/>
            <a:r>
              <a:rPr lang="en-GB" dirty="0"/>
              <a:t>Wumpus World: The transition axioms, some of which are shown below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67631-555B-8EE8-8352-3CD6340D5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E368E-33FF-4ED6-135C-B86B0C1D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35" y="4274441"/>
            <a:ext cx="4684674" cy="2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2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5732-176A-09D0-735F-6E907804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8E74-C9EA-E581-9E38-9197BF14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Action cost </a:t>
            </a:r>
            <a:r>
              <a:rPr lang="en-GB" i="1" dirty="0"/>
              <a:t>c(s, a, s’)</a:t>
            </a:r>
            <a:r>
              <a:rPr lang="en-GB" dirty="0"/>
              <a:t>. The cost of applying action </a:t>
            </a:r>
            <a:r>
              <a:rPr lang="en-GB" i="1" dirty="0"/>
              <a:t>a</a:t>
            </a:r>
            <a:r>
              <a:rPr lang="en-GB" dirty="0"/>
              <a:t> in state </a:t>
            </a:r>
            <a:r>
              <a:rPr lang="en-GB" i="1" dirty="0"/>
              <a:t>s</a:t>
            </a:r>
            <a:r>
              <a:rPr lang="en-GB" dirty="0"/>
              <a:t> to reach state </a:t>
            </a:r>
            <a:r>
              <a:rPr lang="en-GB" i="1" dirty="0"/>
              <a:t>s’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Romania: </a:t>
            </a:r>
            <a:r>
              <a:rPr lang="en-GB" i="1" dirty="0"/>
              <a:t>c(Arad, </a:t>
            </a:r>
            <a:r>
              <a:rPr lang="en-GB" i="1" dirty="0" err="1"/>
              <a:t>ToSibiu</a:t>
            </a:r>
            <a:r>
              <a:rPr lang="en-GB" i="1" dirty="0"/>
              <a:t>, Sibiu) = 140</a:t>
            </a:r>
          </a:p>
          <a:p>
            <a:pPr lvl="2"/>
            <a:r>
              <a:rPr lang="en-GB" dirty="0"/>
              <a:t>Wumpus: </a:t>
            </a:r>
            <a:r>
              <a:rPr lang="en-GB" i="1" dirty="0"/>
              <a:t>c(L</a:t>
            </a:r>
            <a:r>
              <a:rPr lang="en-GB" i="1" baseline="-25000" dirty="0"/>
              <a:t>11</a:t>
            </a:r>
            <a:r>
              <a:rPr lang="en-GB" i="1" dirty="0"/>
              <a:t>, North, L</a:t>
            </a:r>
            <a:r>
              <a:rPr lang="en-GB" i="1" baseline="-25000" dirty="0"/>
              <a:t>21</a:t>
            </a:r>
            <a:r>
              <a:rPr lang="en-GB" i="1" dirty="0"/>
              <a:t>) = 1 </a:t>
            </a:r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3A9B8-BD43-0E0E-5057-F6038D440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61D8-CD18-96C7-77A0-28140CD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 The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CF19-9CDA-71BF-C8A2-2E75902F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”problem solving” strategy can thus be described as:</a:t>
            </a:r>
          </a:p>
          <a:p>
            <a:pPr lvl="1"/>
            <a:r>
              <a:rPr lang="en-GB" dirty="0"/>
              <a:t>Starting from our initial state </a:t>
            </a:r>
            <a:r>
              <a:rPr lang="en-GB" i="1" dirty="0"/>
              <a:t>S</a:t>
            </a:r>
            <a:r>
              <a:rPr lang="en-GB" i="1" baseline="-25000" dirty="0"/>
              <a:t>0</a:t>
            </a:r>
          </a:p>
          <a:p>
            <a:pPr lvl="1"/>
            <a:r>
              <a:rPr lang="en-GB" dirty="0"/>
              <a:t>Apply a series of actions</a:t>
            </a:r>
          </a:p>
          <a:p>
            <a:pPr lvl="2"/>
            <a:r>
              <a:rPr lang="en-GB" dirty="0"/>
              <a:t>Note: A series of actions is called a “path”.</a:t>
            </a:r>
          </a:p>
          <a:p>
            <a:pPr lvl="1"/>
            <a:r>
              <a:rPr lang="en-GB" dirty="0"/>
              <a:t>Until we reach some state in </a:t>
            </a:r>
            <a:r>
              <a:rPr lang="en-GB" i="1" dirty="0"/>
              <a:t>G</a:t>
            </a:r>
            <a:endParaRPr lang="en-GB" dirty="0"/>
          </a:p>
          <a:p>
            <a:pPr lvl="1"/>
            <a:r>
              <a:rPr lang="en-GB" dirty="0"/>
              <a:t>While (hopefully) minimizing: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1EEC-C4B7-E292-E0EE-44775ABCD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501C-1B0C-AB85-8380-7A37B050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09" y="2048558"/>
            <a:ext cx="4185373" cy="428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F54CA-C863-2E22-035E-2460409D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67" y="3993472"/>
            <a:ext cx="2135113" cy="12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61D8-CD18-96C7-77A0-28140CD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 The Search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CCF19-9CDA-71BF-C8A2-2E75902F8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0"/>
                <a:ext cx="7483522" cy="5486400"/>
              </a:xfrm>
            </p:spPr>
            <p:txBody>
              <a:bodyPr/>
              <a:lstStyle/>
              <a:p>
                <a:r>
                  <a:rPr lang="en-GB" dirty="0"/>
                  <a:t>Issues:</a:t>
                </a:r>
              </a:p>
              <a:p>
                <a:pPr lvl="1"/>
                <a:r>
                  <a:rPr lang="en-GB" dirty="0"/>
                  <a:t>State space can be MASSIVE.</a:t>
                </a:r>
              </a:p>
              <a:p>
                <a:pPr lvl="2"/>
                <a:r>
                  <a:rPr lang="en-GB" dirty="0"/>
                  <a:t>If each action opens up just 2 more options, our state space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possible states after </a:t>
                </a:r>
                <a:r>
                  <a:rPr lang="en-GB" i="1" dirty="0"/>
                  <a:t>n</a:t>
                </a:r>
                <a:r>
                  <a:rPr lang="en-GB" dirty="0"/>
                  <a:t> moves.</a:t>
                </a:r>
              </a:p>
              <a:p>
                <a:pPr lvl="1"/>
                <a:r>
                  <a:rPr lang="en-GB" dirty="0"/>
                  <a:t>Not all actions lead to the goal. E.g.</a:t>
                </a:r>
              </a:p>
              <a:p>
                <a:pPr lvl="2"/>
                <a:r>
                  <a:rPr lang="en-GB" dirty="0"/>
                  <a:t>In Romania going to </a:t>
                </a:r>
                <a:r>
                  <a:rPr lang="en-GB" dirty="0" err="1"/>
                  <a:t>Vaslui</a:t>
                </a:r>
                <a:r>
                  <a:rPr lang="en-GB" dirty="0"/>
                  <a:t> will not bring us to Bucharest.</a:t>
                </a:r>
              </a:p>
              <a:p>
                <a:pPr lvl="2"/>
                <a:r>
                  <a:rPr lang="en-GB" dirty="0"/>
                  <a:t>In Wumpus World, stepping into a square with a pit or a live Wumpus will kill us.</a:t>
                </a:r>
              </a:p>
              <a:p>
                <a:pPr lvl="1"/>
                <a:r>
                  <a:rPr lang="en-GB" dirty="0"/>
                  <a:t>We may run out of resources on some paths.</a:t>
                </a:r>
              </a:p>
              <a:p>
                <a:pPr lvl="2"/>
                <a:r>
                  <a:rPr lang="en-GB" dirty="0"/>
                  <a:t>If we have 300 miles of fuel,  going Arad-&gt;Sibiu-&gt;</a:t>
                </a:r>
                <a:r>
                  <a:rPr lang="en-GB" dirty="0" err="1"/>
                  <a:t>Fagaras</a:t>
                </a:r>
                <a:r>
                  <a:rPr lang="en-GB" dirty="0"/>
                  <a:t>-&gt;Bucharest will cause us to run out of fuel.</a:t>
                </a:r>
              </a:p>
              <a:p>
                <a:pPr lvl="2"/>
                <a:endParaRPr lang="en-GB" dirty="0"/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0CCF19-9CDA-71BF-C8A2-2E75902F8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0"/>
                <a:ext cx="7483522" cy="5486400"/>
              </a:xfrm>
              <a:blipFill>
                <a:blip r:embed="rId2"/>
                <a:stretch>
                  <a:fillRect l="-678" t="-1386" r="-10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1EEC-C4B7-E292-E0EE-44775ABCD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6A1F-53B5-67E3-0F8B-6481AD4E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168" y="990599"/>
            <a:ext cx="3701228" cy="2247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47B01-C66D-C417-7C1A-DFD8387F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50" y="3447342"/>
            <a:ext cx="3701228" cy="27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94E9-898D-4550-490E-A1AF2B65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 The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B7C3-33A4-0088-D3AB-081D3DBB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this reason we need to use search algorithms that:</a:t>
            </a:r>
          </a:p>
          <a:p>
            <a:pPr lvl="1"/>
            <a:r>
              <a:rPr lang="en-GB" dirty="0"/>
              <a:t>Sensibly expand the set of options available,</a:t>
            </a:r>
          </a:p>
          <a:p>
            <a:pPr lvl="1"/>
            <a:r>
              <a:rPr lang="en-GB" dirty="0"/>
              <a:t>See if it leads to the goal state,</a:t>
            </a:r>
          </a:p>
          <a:p>
            <a:pPr lvl="1"/>
            <a:r>
              <a:rPr lang="en-GB" dirty="0"/>
              <a:t>While (hopefully) minimizing costs.</a:t>
            </a:r>
          </a:p>
          <a:p>
            <a:r>
              <a:rPr lang="en-GB" dirty="0"/>
              <a:t>Formally, a search algorithm:</a:t>
            </a:r>
          </a:p>
          <a:p>
            <a:pPr lvl="1"/>
            <a:r>
              <a:rPr lang="en-GB" dirty="0"/>
              <a:t>Takes a search problem as inputs.</a:t>
            </a:r>
          </a:p>
          <a:p>
            <a:pPr lvl="1"/>
            <a:r>
              <a:rPr lang="en-GB" dirty="0"/>
              <a:t>Returns a solution in the form of a series of actions to be taken, OR</a:t>
            </a:r>
          </a:p>
          <a:p>
            <a:pPr lvl="1"/>
            <a:r>
              <a:rPr lang="en-GB" dirty="0"/>
              <a:t>Returns failure if no such solution exists.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7E64-B49A-49AF-8270-867CB8181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9367-C3F5-43A8-66F2-466F1160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 The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4C787-1B1E-A273-7B8D-77362E3E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begin by first overlaying a tree on the problem, based on the possible set of actions at each state and their consequences: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6D10-7C4F-215A-985A-212EA1E48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4954E-831F-4A78-74EE-86C59B74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79" y="2054074"/>
            <a:ext cx="6242721" cy="4368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3F302-2A55-5E05-43B5-C97BBC963913}"/>
              </a:ext>
            </a:extLst>
          </p:cNvPr>
          <p:cNvSpPr txBox="1"/>
          <p:nvPr/>
        </p:nvSpPr>
        <p:spPr>
          <a:xfrm>
            <a:off x="955343" y="2552131"/>
            <a:ext cx="47357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nodes have been expanded: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options reachable from those nodes have been generated.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 Arad in the second tree, Arad and Sibiu in the third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nodes are generated but not yet expanded (nodes in green).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These are called “frontier nodes”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Frontier nodes and expanded nodes are collectively called “reached nodes”.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Arad is visited and expanded.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Fagaras</a:t>
            </a:r>
            <a:r>
              <a:rPr lang="en-GB" dirty="0"/>
              <a:t> has been visited but not expanded.</a:t>
            </a:r>
          </a:p>
        </p:txBody>
      </p:sp>
    </p:spTree>
    <p:extLst>
      <p:ext uri="{BB962C8B-B14F-4D97-AF65-F5344CB8AC3E}">
        <p14:creationId xmlns:p14="http://schemas.microsoft.com/office/powerpoint/2010/main" val="69319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0D14-5580-CD39-5ADB-FAB86702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5.3 The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3774-73D2-603D-3A37-569DF09DC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Separation Property of Search Algorithms</a:t>
            </a:r>
          </a:p>
          <a:p>
            <a:pPr lvl="1"/>
            <a:r>
              <a:rPr lang="en-GB" dirty="0"/>
              <a:t>Frontier nodes separate interior “expanded” nodes from exterior “unreached”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F0F76-8B0B-D117-3D0F-0E99FE1A9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1F718-533D-9788-5855-368C3335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16934"/>
            <a:ext cx="7772400" cy="28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8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F0D3-BD9A-941B-B26E-887ACA08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5.4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020F-38C9-BA19-AA88-BCF7ADBD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Having seen how to model our search problem as a tree, and having seen the definition of reached, expanded and frontier nodes, we are now ready to examine search algorithms.</a:t>
            </a:r>
          </a:p>
          <a:p>
            <a:r>
              <a:rPr lang="en-GB" dirty="0"/>
              <a:t>Some terminology:</a:t>
            </a:r>
          </a:p>
          <a:p>
            <a:pPr lvl="1"/>
            <a:r>
              <a:rPr lang="en-GB" dirty="0"/>
              <a:t>State: A representation of the physical configuration. E.g. being in square </a:t>
            </a:r>
            <a:r>
              <a:rPr lang="en-GB" i="1" dirty="0"/>
              <a:t>L</a:t>
            </a:r>
            <a:r>
              <a:rPr lang="en-GB" i="1" baseline="-25000" dirty="0"/>
              <a:t>11</a:t>
            </a:r>
            <a:r>
              <a:rPr lang="en-GB" i="1" dirty="0"/>
              <a:t> </a:t>
            </a:r>
            <a:r>
              <a:rPr lang="en-GB" dirty="0"/>
              <a:t> with an arrow in the Wumpus World.</a:t>
            </a:r>
          </a:p>
          <a:p>
            <a:pPr lvl="1"/>
            <a:r>
              <a:rPr lang="en-GB" dirty="0"/>
              <a:t>Node: A data structure that is part of the search tree, containing information about:</a:t>
            </a:r>
          </a:p>
          <a:p>
            <a:pPr lvl="2"/>
            <a:r>
              <a:rPr lang="en-GB" dirty="0"/>
              <a:t>The parent node, children, depth, path cost.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C0F38-1F2A-B82E-11EA-172AB844B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5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B8BE-0488-D9EB-7E8B-0DFE315E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5.4 Search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81D06-2B39-94A9-F8B9-037472E50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0"/>
                <a:ext cx="6937829" cy="5486400"/>
              </a:xfrm>
            </p:spPr>
            <p:txBody>
              <a:bodyPr/>
              <a:lstStyle/>
              <a:p>
                <a:pPr lvl="1"/>
                <a:r>
                  <a:rPr lang="en-GB" dirty="0"/>
                  <a:t>Knowing who the parent is allows us to generate the solution.</a:t>
                </a:r>
              </a:p>
              <a:p>
                <a:pPr lvl="2"/>
                <a:r>
                  <a:rPr lang="en-GB" dirty="0"/>
                  <a:t>We start from the goal node, then work out who the parent is, who the parent of the parent is, etc. until we reach the starting node.</a:t>
                </a:r>
              </a:p>
              <a:p>
                <a:pPr lvl="2"/>
                <a:r>
                  <a:rPr lang="en-GB" dirty="0"/>
                  <a:t>The path generated shows us the actions needed to get from the starting node to the goal.</a:t>
                </a:r>
              </a:p>
              <a:p>
                <a:pPr lvl="3"/>
                <a:r>
                  <a:rPr lang="en-GB" dirty="0"/>
                  <a:t>E.g. if the parent of Bucharest is </a:t>
                </a:r>
                <a:r>
                  <a:rPr lang="en-GB" dirty="0" err="1"/>
                  <a:t>Fagaras</a:t>
                </a:r>
                <a:r>
                  <a:rPr lang="en-GB" dirty="0"/>
                  <a:t>, the parent of </a:t>
                </a:r>
                <a:r>
                  <a:rPr lang="en-GB" dirty="0" err="1"/>
                  <a:t>Fagaras</a:t>
                </a:r>
                <a:r>
                  <a:rPr lang="en-GB" dirty="0"/>
                  <a:t> is Sibiu, and the parent of Sibiu is Arad, then we have the path Arad-Sibiu-</a:t>
                </a:r>
                <a:r>
                  <a:rPr lang="en-GB" dirty="0" err="1"/>
                  <a:t>Fagaras</a:t>
                </a:r>
                <a:r>
                  <a:rPr lang="en-GB" dirty="0"/>
                  <a:t>-Bucharest.</a:t>
                </a:r>
              </a:p>
              <a:p>
                <a:pPr lvl="4"/>
                <a:r>
                  <a:rPr lang="en-GB" dirty="0"/>
                  <a:t>We can now generate the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𝐴𝑟𝑎𝑑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𝐺𝑜𝑆𝑖𝑏𝑖𝑢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𝑆𝑖𝑏𝑖𝑢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𝑔𝑜𝐹𝑎𝑔𝑎𝑟𝑎𝑠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𝐹𝑎𝑔𝑎𝑟𝑎𝑠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𝐺𝑜𝐵𝑢𝑐h𝑎𝑟𝑒𝑠𝑡</m:t>
                    </m:r>
                  </m:oMath>
                </a14:m>
                <a:endParaRPr lang="en-GB" dirty="0"/>
              </a:p>
              <a:p>
                <a:pPr lvl="4"/>
                <a:endParaRPr lang="en-GB" dirty="0"/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81D06-2B39-94A9-F8B9-037472E50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0"/>
                <a:ext cx="6937829" cy="5486400"/>
              </a:xfrm>
              <a:blipFill>
                <a:blip r:embed="rId2"/>
                <a:stretch>
                  <a:fillRect t="-1155" r="-9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00052-86FD-D2A5-E984-332D62AD8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A338-81E3-B6E4-4B3A-51310595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9" y="1942098"/>
            <a:ext cx="4249820" cy="29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6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838D-BB41-14E1-D4B1-47E698F1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 Uninformed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0FB6-84CD-8721-5DEF-4842C41B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now look at some uninformed search algorithms:</a:t>
            </a:r>
          </a:p>
          <a:p>
            <a:pPr lvl="1"/>
            <a:r>
              <a:rPr lang="en-GB" dirty="0"/>
              <a:t>Generalized Tree Search Algorithm (aka “Best-Fit”)</a:t>
            </a:r>
          </a:p>
          <a:p>
            <a:pPr lvl="1"/>
            <a:r>
              <a:rPr lang="en-GB" dirty="0"/>
              <a:t>Breadth First Search</a:t>
            </a:r>
          </a:p>
          <a:p>
            <a:pPr lvl="1"/>
            <a:r>
              <a:rPr lang="en-GB" dirty="0"/>
              <a:t>Depth First Search</a:t>
            </a:r>
          </a:p>
          <a:p>
            <a:pPr lvl="1"/>
            <a:r>
              <a:rPr lang="en-GB" dirty="0"/>
              <a:t>Dijkstra’s Algorithm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274C0-995B-8676-8290-7E16CC56D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02CC-49C9-9045-86CD-B16FAD8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55D7-517C-1741-91CB-A5E927D08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5.1 Motivation</a:t>
            </a:r>
          </a:p>
          <a:p>
            <a:pPr marL="0" indent="0">
              <a:buNone/>
            </a:pPr>
            <a:r>
              <a:rPr lang="en-US" dirty="0"/>
              <a:t>5.2 Case Study</a:t>
            </a:r>
          </a:p>
          <a:p>
            <a:pPr marL="0" indent="0">
              <a:buNone/>
            </a:pPr>
            <a:r>
              <a:rPr lang="en-US" dirty="0"/>
              <a:t>5.3 The Search Problem</a:t>
            </a:r>
          </a:p>
          <a:p>
            <a:pPr marL="0" indent="0">
              <a:buNone/>
            </a:pPr>
            <a:r>
              <a:rPr lang="en-US" dirty="0"/>
              <a:t>5.4 Search Algorithms</a:t>
            </a:r>
          </a:p>
          <a:p>
            <a:pPr marL="0" indent="0">
              <a:buNone/>
            </a:pPr>
            <a:r>
              <a:rPr lang="en-US" dirty="0"/>
              <a:t>5.5 Uninformed Search Algorithms</a:t>
            </a:r>
          </a:p>
          <a:p>
            <a:pPr marL="0" indent="0">
              <a:buNone/>
            </a:pPr>
            <a:r>
              <a:rPr lang="en-US" dirty="0"/>
              <a:t>	5.5.1 General Tree Search Algorithm</a:t>
            </a:r>
          </a:p>
          <a:p>
            <a:pPr marL="0" indent="0">
              <a:buNone/>
            </a:pPr>
            <a:r>
              <a:rPr lang="en-US" dirty="0"/>
              <a:t>	5.5.2 Breadth First Search</a:t>
            </a:r>
          </a:p>
          <a:p>
            <a:pPr marL="0" indent="0">
              <a:buNone/>
            </a:pPr>
            <a:r>
              <a:rPr lang="en-US" dirty="0"/>
              <a:t>	5.5.3 Depth First Search</a:t>
            </a:r>
          </a:p>
          <a:p>
            <a:pPr marL="0" indent="0">
              <a:buNone/>
            </a:pPr>
            <a:r>
              <a:rPr lang="en-US" dirty="0"/>
              <a:t>	5.5.4 Dijkstra’s Algorithm.</a:t>
            </a:r>
          </a:p>
          <a:p>
            <a:pPr marL="0" indent="0">
              <a:buNone/>
            </a:pPr>
            <a:r>
              <a:rPr lang="en-US" dirty="0"/>
              <a:t>5.6 Informed Search Algorithms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9A821-4D8D-0240-8BAB-340DF4D74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9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5.5.1 General Tree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20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46" y="1055745"/>
            <a:ext cx="8058150" cy="24479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58" y="3646808"/>
            <a:ext cx="79343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5.5.1 General Tree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18" y="921521"/>
            <a:ext cx="79248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8110-27E2-B78E-CC44-B5F36B78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5.5.1 General Tree Search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2E646-62F9-12DC-936A-16E76EAB6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1"/>
            <a:ext cx="7915275" cy="5200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4875" y="1057013"/>
            <a:ext cx="3152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node from the fringe – the set of nodes that have been visited but not expanded.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every relevant action for that node and get the result.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new node, store the current node as parent.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 the action that allowed us to get here.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 the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all generated nodes to the fringe for evaluation.	</a:t>
            </a:r>
          </a:p>
        </p:txBody>
      </p:sp>
    </p:spTree>
    <p:extLst>
      <p:ext uri="{BB962C8B-B14F-4D97-AF65-F5344CB8AC3E}">
        <p14:creationId xmlns:p14="http://schemas.microsoft.com/office/powerpoint/2010/main" val="406530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F415-4E7D-A346-4F15-05347C3C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5.5.2 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20D5-4230-6783-5528-032D9E00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1569720"/>
          </a:xfrm>
        </p:spPr>
        <p:txBody>
          <a:bodyPr/>
          <a:lstStyle/>
          <a:p>
            <a:r>
              <a:rPr lang="en-GB" dirty="0"/>
              <a:t>Strategy: Expand the shallowest unexpanded node.</a:t>
            </a:r>
          </a:p>
          <a:p>
            <a:pPr lvl="1"/>
            <a:r>
              <a:rPr lang="en-GB" dirty="0"/>
              <a:t>Implement the fringe as a FIFO queue. New nodes are added to the 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D6EB6-5B9F-DA34-0A5A-DD4EC05C2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9DC2-4AF7-17C3-42DA-84F64C31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18" y="3017520"/>
            <a:ext cx="5855277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6875-F37A-ACC1-B733-82714D9C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5.5.2 Breadth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534A-B06D-38E7-5779-607A83A49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B458B-6930-1910-E5EB-AC469303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24" y="1444307"/>
            <a:ext cx="4039152" cy="212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D2F75-1C22-951D-4E24-845CFA3B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4021453"/>
            <a:ext cx="3362960" cy="25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4624-9760-3D03-1300-D904F448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5.5.2 Breadth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33664-C6D3-2333-5DB0-F78F8E63E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355E6-3CFD-BA38-C3A6-A151E13B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634" y="1157309"/>
            <a:ext cx="4543382" cy="22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831-9C0B-237A-216C-303B4394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5.5.2 Breadth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6E9FE-7011-9C00-DF76-41CA39128D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8819D-8EEC-49D6-AB8F-5E5E10E1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04899"/>
            <a:ext cx="8968799" cy="47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0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67D2-2AF7-9D41-4F7D-E44036E9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E3D0C-0FFC-F70C-B329-FBBA3504B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1366234"/>
          </a:xfrm>
        </p:spPr>
        <p:txBody>
          <a:bodyPr/>
          <a:lstStyle/>
          <a:p>
            <a:r>
              <a:rPr lang="en-GB" dirty="0"/>
              <a:t>Strategy: Expand deepest unexpanded node.</a:t>
            </a:r>
          </a:p>
          <a:p>
            <a:pPr lvl="1"/>
            <a:r>
              <a:rPr lang="en-GB" dirty="0"/>
              <a:t>Implement fringe as a LIFO queue. Newly generated nodes are put in front.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C722-1CBC-2A3D-05B0-19DF01510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7DCBE-FC4E-0E3C-4127-AD263F21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81" y="2362199"/>
            <a:ext cx="6042338" cy="30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2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5A5B-3C37-4388-DD56-9C6BBBC2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E71D9-E9A6-63F1-F85C-8E2ABB3F48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E3B-BD9E-AF02-414F-0C72C646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01" y="1137901"/>
            <a:ext cx="4296535" cy="245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10980-1F27-5921-CD4B-4FBCFD1F6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01" y="3744402"/>
            <a:ext cx="4492834" cy="25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0BF-B511-1B73-9194-31481747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208"/>
            <a:ext cx="10972800" cy="712787"/>
          </a:xfrm>
        </p:spPr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3341A-4348-1EC1-B3ED-998901582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05D98-3134-6CCC-1FB5-4C5964F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05" y="1201939"/>
            <a:ext cx="4132137" cy="2227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CFE76-36CD-45E6-9ADD-5F51EEB0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65" y="3640338"/>
            <a:ext cx="4783470" cy="23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02CC-49C9-9045-86CD-B16FAD8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55D7-517C-1741-91CB-A5E927D08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5.6 Informed Search Algorithms</a:t>
            </a:r>
          </a:p>
          <a:p>
            <a:pPr marL="0" indent="0">
              <a:buNone/>
            </a:pPr>
            <a:r>
              <a:rPr lang="en-US" dirty="0"/>
              <a:t>	5.6.1 Greedy Best First Search</a:t>
            </a:r>
          </a:p>
          <a:p>
            <a:pPr marL="0" indent="0">
              <a:buNone/>
            </a:pPr>
            <a:r>
              <a:rPr lang="en-US" dirty="0"/>
              <a:t>	5.6.2 A* Search</a:t>
            </a:r>
          </a:p>
          <a:p>
            <a:pPr marL="0" indent="0">
              <a:buNone/>
            </a:pPr>
            <a:r>
              <a:rPr lang="en-US" dirty="0"/>
              <a:t>	5.6.3 </a:t>
            </a:r>
            <a:r>
              <a:rPr lang="en-US" dirty="0" err="1"/>
              <a:t>Admissibilty</a:t>
            </a:r>
            <a:r>
              <a:rPr lang="en-US" dirty="0"/>
              <a:t> of Search Heuristics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9A821-4D8D-0240-8BAB-340DF4D74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9CD8-9179-DD04-3808-EC26C66E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1D51A-D1E6-7AE8-3EF7-B98C1EE43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1DB40-3B5C-055A-4DA0-4D9F3B13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1247462"/>
            <a:ext cx="3619370" cy="2181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37B9A-97AB-19D8-9283-881386FF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994" y="3804312"/>
            <a:ext cx="4152176" cy="2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9750-DD94-58D3-7A75-0D4766CC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6FE49-95CC-08F2-E343-2308FADBF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919CA-9FEA-BAA9-528E-90D813D0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07" y="1427765"/>
            <a:ext cx="4234800" cy="235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FFB11-4339-60D3-B1FB-03A45ADE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79" y="4080635"/>
            <a:ext cx="3723055" cy="23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75E3-10EE-52D1-452F-15239B68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EBE4-C9BD-D7D0-A14A-6B85DC492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FCCEF-8E67-4782-5EF9-1ECAC1D5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13" y="1394164"/>
            <a:ext cx="3555373" cy="2034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50700-799B-BECD-E8E2-D8C209E4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9" y="4061496"/>
            <a:ext cx="3771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FC04-AC00-2468-A530-856FFD64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36A23-8020-EF5A-E8E8-2E923BE4C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Issues with Depth First Search</a:t>
                </a:r>
              </a:p>
              <a:p>
                <a:pPr lvl="1"/>
                <a:r>
                  <a:rPr lang="en-GB" dirty="0"/>
                  <a:t>If there are cycles in the graph, may end up expanding nodes infinitely.</a:t>
                </a:r>
              </a:p>
              <a:p>
                <a:pPr lvl="2"/>
                <a:r>
                  <a:rPr lang="en-GB" dirty="0"/>
                  <a:t>Must ensure that you do not visit nodes that have already been visited.</a:t>
                </a:r>
              </a:p>
              <a:p>
                <a:pPr lvl="1"/>
                <a:r>
                  <a:rPr lang="en-GB" dirty="0"/>
                  <a:t>In infinite search spaces, you can potentially traverse down an infinitely long path.</a:t>
                </a:r>
              </a:p>
              <a:p>
                <a:pPr lvl="2"/>
                <a:r>
                  <a:rPr lang="en-GB" dirty="0"/>
                  <a:t>Does not happen in breadth first search since you would look across the width of the tree first, which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nodes,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is the number of parent nodes.</a:t>
                </a:r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36A23-8020-EF5A-E8E8-2E923BE4C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72DE-007F-04EB-7C86-A4E61857B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4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C225-F14A-43EC-2643-2BFBE701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5.5.3 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BF544-5204-4D8D-5544-B2809E8A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1741025"/>
          </a:xfrm>
        </p:spPr>
        <p:txBody>
          <a:bodyPr/>
          <a:lstStyle/>
          <a:p>
            <a:r>
              <a:rPr lang="en-GB" dirty="0"/>
              <a:t>Use iterative deepening to solve the “infinite depth” problem.</a:t>
            </a:r>
          </a:p>
          <a:p>
            <a:pPr lvl="1"/>
            <a:r>
              <a:rPr lang="en-GB" dirty="0"/>
              <a:t>Idea:</a:t>
            </a:r>
          </a:p>
          <a:p>
            <a:pPr lvl="2"/>
            <a:r>
              <a:rPr lang="en-GB" dirty="0"/>
              <a:t>Do DFS on a tree with 2 levels, then 3 levels, then 4 levels etc till we find the goal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0BF9F-CD76-7000-88AD-FB3A6CD0B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04E49-6349-C6E1-080E-2996C189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73" y="2342615"/>
            <a:ext cx="7683170" cy="423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B4DF-F8AF-E15B-089E-5ADEEA56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E52AE-2543-B9AE-C1C5-E9860B30D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dirty="0"/>
                  <a:t>Dijkstra’s Algorithm finds the shortest path between any two points on a graph, as long as all the costs are positive.</a:t>
                </a:r>
              </a:p>
              <a:p>
                <a:pPr lvl="1"/>
                <a:r>
                  <a:rPr lang="en-US" sz="2000" dirty="0"/>
                  <a:t>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given a label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which is the current shortest path from the origin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. Initially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. However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starting node.</a:t>
                </a:r>
              </a:p>
              <a:p>
                <a:pPr lvl="1"/>
                <a:r>
                  <a:rPr lang="en-US" sz="2000" dirty="0"/>
                  <a:t>For 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is added to the path:</a:t>
                </a:r>
              </a:p>
              <a:p>
                <a:pPr lvl="2"/>
                <a:r>
                  <a:rPr lang="en-US" sz="2000" dirty="0"/>
                  <a:t>For all vertices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adjacent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(e.g.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represents a state that is reached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after applying action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):</a:t>
                </a:r>
              </a:p>
              <a:p>
                <a:pPr lvl="3"/>
                <a:r>
                  <a:rPr lang="en-GB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is the least cost from the starting node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80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is the cost of applying action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while at node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800" dirty="0"/>
                  <a:t> to get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. Note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is equivalent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which is the “weight” of the edge connecting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.</a:t>
                </a:r>
              </a:p>
              <a:p>
                <a:pPr lvl="3"/>
                <a:r>
                  <a:rPr lang="en-GB" sz="1800" dirty="0"/>
                  <a:t>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800" dirty="0"/>
                  <a:t> with the smallest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is added to the path.</a:t>
                </a:r>
              </a:p>
              <a:p>
                <a:pPr lvl="1"/>
                <a:r>
                  <a:rPr lang="en-GB" sz="2000" dirty="0"/>
                  <a:t>Intuitively, we replace the cost of getting to a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 with a lower cost when we find one, because we’ve effectively found a “cheaper” way to get there.</a:t>
                </a:r>
              </a:p>
              <a:p>
                <a:pPr lvl="2"/>
                <a:endParaRPr lang="en-GB" sz="2400" dirty="0"/>
              </a:p>
              <a:p>
                <a:pPr lvl="1"/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E52AE-2543-B9AE-C1C5-E9860B30D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0F780-BFBE-5A80-BBE7-158FEB053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0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3E84-13BC-FD93-5CBC-94A55EFB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F1797-DECD-0579-4A69-DDD86646B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B11F0-AD62-A7EF-A9BA-2C511E7B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5449"/>
            <a:ext cx="7772400" cy="50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0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A2188-AAF1-FD58-5003-F1FDF97B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68BA4-D053-4FDE-5DAF-18CF209F9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6DC24-3A6E-B687-06CC-2D46079D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4457"/>
            <a:ext cx="7772400" cy="44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D50C2C-E9B5-8B30-8E17-6C787B71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38</a:t>
            </a:fld>
            <a:endParaRPr lang="en-SG" dirty="0"/>
          </a:p>
        </p:txBody>
      </p:sp>
      <p:sp>
        <p:nvSpPr>
          <p:cNvPr id="33" name="Oval 32"/>
          <p:cNvSpPr/>
          <p:nvPr/>
        </p:nvSpPr>
        <p:spPr>
          <a:xfrm>
            <a:off x="1848357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/>
          <p:cNvSpPr/>
          <p:nvPr/>
        </p:nvSpPr>
        <p:spPr>
          <a:xfrm>
            <a:off x="2000757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/>
          <p:cNvSpPr/>
          <p:nvPr/>
        </p:nvSpPr>
        <p:spPr>
          <a:xfrm>
            <a:off x="463027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/>
          <p:cNvSpPr/>
          <p:nvPr/>
        </p:nvSpPr>
        <p:spPr>
          <a:xfrm>
            <a:off x="478267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/>
          <p:cNvSpPr/>
          <p:nvPr/>
        </p:nvSpPr>
        <p:spPr>
          <a:xfrm>
            <a:off x="4955357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/>
          <p:cNvSpPr/>
          <p:nvPr/>
        </p:nvSpPr>
        <p:spPr>
          <a:xfrm>
            <a:off x="513962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/>
          <p:cNvSpPr/>
          <p:nvPr/>
        </p:nvSpPr>
        <p:spPr>
          <a:xfrm>
            <a:off x="5292022" y="306703"/>
            <a:ext cx="88071" cy="72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/>
          <p:cNvSpPr/>
          <p:nvPr/>
        </p:nvSpPr>
        <p:spPr>
          <a:xfrm>
            <a:off x="3141889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/>
          <p:cNvSpPr/>
          <p:nvPr/>
        </p:nvSpPr>
        <p:spPr>
          <a:xfrm>
            <a:off x="3309840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6" y="992058"/>
            <a:ext cx="8221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Example: Show the steps in the execution of Dijkstra’s shortest path algorithm for the graph shown below with starting vertex </a:t>
            </a:r>
            <a:r>
              <a:rPr lang="en-US" altLang="en-US" sz="2800" i="1" dirty="0"/>
              <a:t>a </a:t>
            </a:r>
            <a:r>
              <a:rPr lang="en-US" altLang="en-US" sz="2800" dirty="0"/>
              <a:t>and ending vertex </a:t>
            </a:r>
            <a:r>
              <a:rPr lang="en-US" altLang="en-US" sz="2800" i="1" dirty="0"/>
              <a:t>z</a:t>
            </a:r>
            <a:r>
              <a:rPr lang="en-US" altLang="en-US" sz="2800" dirty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30626" y="2728266"/>
            <a:ext cx="4251325" cy="1889005"/>
            <a:chOff x="1908309" y="2385364"/>
            <a:chExt cx="4251325" cy="1889005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309" y="2385364"/>
              <a:ext cx="4251325" cy="170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895733" y="3874259"/>
              <a:ext cx="30337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3494105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7388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080116" y="943779"/>
            <a:ext cx="3481748" cy="1564047"/>
            <a:chOff x="5556116" y="943778"/>
            <a:chExt cx="3481748" cy="156404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116" y="943778"/>
              <a:ext cx="3481748" cy="13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7181970" y="2153882"/>
              <a:ext cx="303370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AB1CB4-6400-F497-CBC5-ECF9ACD6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39</a:t>
            </a:fld>
            <a:endParaRPr lang="en-SG" dirty="0"/>
          </a:p>
        </p:txBody>
      </p:sp>
      <p:sp>
        <p:nvSpPr>
          <p:cNvPr id="33" name="Oval 32"/>
          <p:cNvSpPr/>
          <p:nvPr/>
        </p:nvSpPr>
        <p:spPr>
          <a:xfrm>
            <a:off x="1848357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/>
          <p:cNvSpPr/>
          <p:nvPr/>
        </p:nvSpPr>
        <p:spPr>
          <a:xfrm>
            <a:off x="2000757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/>
          <p:cNvSpPr/>
          <p:nvPr/>
        </p:nvSpPr>
        <p:spPr>
          <a:xfrm>
            <a:off x="463027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/>
          <p:cNvSpPr/>
          <p:nvPr/>
        </p:nvSpPr>
        <p:spPr>
          <a:xfrm>
            <a:off x="478267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/>
          <p:cNvSpPr/>
          <p:nvPr/>
        </p:nvSpPr>
        <p:spPr>
          <a:xfrm>
            <a:off x="4955357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/>
          <p:cNvSpPr/>
          <p:nvPr/>
        </p:nvSpPr>
        <p:spPr>
          <a:xfrm>
            <a:off x="5139622" y="306703"/>
            <a:ext cx="88071" cy="72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/>
          <p:cNvSpPr/>
          <p:nvPr/>
        </p:nvSpPr>
        <p:spPr>
          <a:xfrm>
            <a:off x="5292022" y="306703"/>
            <a:ext cx="88071" cy="72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/>
          <p:cNvSpPr/>
          <p:nvPr/>
        </p:nvSpPr>
        <p:spPr>
          <a:xfrm>
            <a:off x="3141889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/>
          <p:cNvSpPr/>
          <p:nvPr/>
        </p:nvSpPr>
        <p:spPr>
          <a:xfrm>
            <a:off x="3309840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6" y="1108862"/>
            <a:ext cx="5031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Step 1:</a:t>
            </a:r>
            <a:r>
              <a:rPr lang="en-US" altLang="en-US" sz="2400" dirty="0"/>
              <a:t>	Going into the 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loop: </a:t>
            </a:r>
            <a:br>
              <a:rPr lang="en-US" altLang="en-US" sz="2400" dirty="0"/>
            </a:b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}, </a:t>
            </a:r>
            <a:r>
              <a:rPr lang="en-US" altLang="en-US" sz="2400" i="1" dirty="0"/>
              <a:t>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Ø,  and </a:t>
            </a:r>
            <a:r>
              <a:rPr lang="en-US" altLang="en-US" sz="2400" i="1" dirty="0"/>
              <a:t>F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8355" y="2665273"/>
            <a:ext cx="819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800" b="1" dirty="0"/>
              <a:t>During iteration:</a:t>
            </a:r>
            <a:r>
              <a:rPr lang="en-US" altLang="en-US" sz="2800" dirty="0"/>
              <a:t>	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i="1" dirty="0"/>
              <a:t>F </a:t>
            </a:r>
            <a:r>
              <a:rPr lang="en-US" altLang="en-US" sz="2800" dirty="0"/>
              <a:t>= {</a:t>
            </a:r>
            <a:r>
              <a:rPr lang="en-US" altLang="en-US" sz="2800" i="1" dirty="0"/>
              <a:t>b</a:t>
            </a:r>
            <a:r>
              <a:rPr lang="en-US" altLang="en-US" sz="2800" dirty="0"/>
              <a:t>,</a:t>
            </a:r>
            <a:r>
              <a:rPr lang="en-US" altLang="en-US" sz="2800" i="1" dirty="0"/>
              <a:t> c</a:t>
            </a:r>
            <a:r>
              <a:rPr lang="en-US" altLang="en-US" sz="2800" dirty="0"/>
              <a:t>},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b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3,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c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4. 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dirty="0"/>
              <a:t>Since </a:t>
            </a: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b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&lt;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c</a:t>
            </a:r>
            <a:r>
              <a:rPr lang="en-US" altLang="en-US" sz="2800" dirty="0"/>
              <a:t>),</a:t>
            </a:r>
            <a:r>
              <a:rPr lang="en-US" altLang="en-US" sz="2800" i="1" dirty="0"/>
              <a:t> b </a:t>
            </a:r>
            <a:r>
              <a:rPr lang="en-US" altLang="en-US" sz="2800" dirty="0"/>
              <a:t>is added to </a:t>
            </a:r>
            <a:r>
              <a:rPr lang="en-US" altLang="en-US" sz="2800" i="1" dirty="0"/>
              <a:t>V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{</a:t>
            </a:r>
            <a:r>
              <a:rPr lang="en-US" altLang="en-US" sz="2800" i="1" dirty="0"/>
              <a:t>a</a:t>
            </a:r>
            <a:r>
              <a:rPr lang="en-US" altLang="en-US" sz="2800" dirty="0"/>
              <a:t>,</a:t>
            </a:r>
            <a:r>
              <a:rPr lang="en-US" altLang="en-US" sz="2800" i="1" dirty="0"/>
              <a:t> b</a:t>
            </a:r>
            <a:r>
              <a:rPr lang="en-US" altLang="en-US" sz="2800" dirty="0"/>
              <a:t>} is added to </a:t>
            </a:r>
            <a:r>
              <a:rPr lang="en-US" altLang="en-US" sz="2800" i="1" dirty="0"/>
              <a:t>E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2800" dirty="0"/>
              <a:t>).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34943" y="1273631"/>
            <a:ext cx="816428" cy="432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7045218" y="1438807"/>
            <a:ext cx="523695" cy="566370"/>
          </a:xfrm>
          <a:custGeom>
            <a:avLst/>
            <a:gdLst>
              <a:gd name="connsiteX0" fmla="*/ 228641 w 523695"/>
              <a:gd name="connsiteY0" fmla="*/ 473529 h 490439"/>
              <a:gd name="connsiteX1" fmla="*/ 228641 w 523695"/>
              <a:gd name="connsiteY1" fmla="*/ 473529 h 490439"/>
              <a:gd name="connsiteX2" fmla="*/ 49027 w 523695"/>
              <a:gd name="connsiteY2" fmla="*/ 375558 h 490439"/>
              <a:gd name="connsiteX3" fmla="*/ 16370 w 523695"/>
              <a:gd name="connsiteY3" fmla="*/ 342900 h 490439"/>
              <a:gd name="connsiteX4" fmla="*/ 41 w 523695"/>
              <a:gd name="connsiteY4" fmla="*/ 293915 h 490439"/>
              <a:gd name="connsiteX5" fmla="*/ 16370 w 523695"/>
              <a:gd name="connsiteY5" fmla="*/ 97972 h 490439"/>
              <a:gd name="connsiteX6" fmla="*/ 65356 w 523695"/>
              <a:gd name="connsiteY6" fmla="*/ 65315 h 490439"/>
              <a:gd name="connsiteX7" fmla="*/ 114341 w 523695"/>
              <a:gd name="connsiteY7" fmla="*/ 48986 h 490439"/>
              <a:gd name="connsiteX8" fmla="*/ 212313 w 523695"/>
              <a:gd name="connsiteY8" fmla="*/ 0 h 490439"/>
              <a:gd name="connsiteX9" fmla="*/ 326613 w 523695"/>
              <a:gd name="connsiteY9" fmla="*/ 32658 h 490439"/>
              <a:gd name="connsiteX10" fmla="*/ 408256 w 523695"/>
              <a:gd name="connsiteY10" fmla="*/ 114300 h 490439"/>
              <a:gd name="connsiteX11" fmla="*/ 522556 w 523695"/>
              <a:gd name="connsiteY11" fmla="*/ 179615 h 490439"/>
              <a:gd name="connsiteX12" fmla="*/ 473570 w 523695"/>
              <a:gd name="connsiteY12" fmla="*/ 440872 h 490439"/>
              <a:gd name="connsiteX13" fmla="*/ 424584 w 523695"/>
              <a:gd name="connsiteY13" fmla="*/ 457200 h 490439"/>
              <a:gd name="connsiteX14" fmla="*/ 375598 w 523695"/>
              <a:gd name="connsiteY14" fmla="*/ 489858 h 490439"/>
              <a:gd name="connsiteX15" fmla="*/ 228641 w 523695"/>
              <a:gd name="connsiteY15" fmla="*/ 473529 h 49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3695" h="490439">
                <a:moveTo>
                  <a:pt x="228641" y="473529"/>
                </a:moveTo>
                <a:lnTo>
                  <a:pt x="228641" y="473529"/>
                </a:lnTo>
                <a:cubicBezTo>
                  <a:pt x="179135" y="448776"/>
                  <a:pt x="98742" y="415330"/>
                  <a:pt x="49027" y="375558"/>
                </a:cubicBezTo>
                <a:cubicBezTo>
                  <a:pt x="37006" y="365941"/>
                  <a:pt x="27256" y="353786"/>
                  <a:pt x="16370" y="342900"/>
                </a:cubicBezTo>
                <a:cubicBezTo>
                  <a:pt x="10927" y="326572"/>
                  <a:pt x="41" y="311127"/>
                  <a:pt x="41" y="293915"/>
                </a:cubicBezTo>
                <a:cubicBezTo>
                  <a:pt x="41" y="228374"/>
                  <a:pt x="-1636" y="160991"/>
                  <a:pt x="16370" y="97972"/>
                </a:cubicBezTo>
                <a:cubicBezTo>
                  <a:pt x="21761" y="79103"/>
                  <a:pt x="47803" y="74091"/>
                  <a:pt x="65356" y="65315"/>
                </a:cubicBezTo>
                <a:cubicBezTo>
                  <a:pt x="80751" y="57618"/>
                  <a:pt x="98946" y="56683"/>
                  <a:pt x="114341" y="48986"/>
                </a:cubicBezTo>
                <a:cubicBezTo>
                  <a:pt x="240952" y="-14320"/>
                  <a:pt x="89189" y="41042"/>
                  <a:pt x="212313" y="0"/>
                </a:cubicBezTo>
                <a:cubicBezTo>
                  <a:pt x="217969" y="1414"/>
                  <a:pt x="314900" y="23873"/>
                  <a:pt x="326613" y="32658"/>
                </a:cubicBezTo>
                <a:cubicBezTo>
                  <a:pt x="357402" y="55750"/>
                  <a:pt x="376234" y="92951"/>
                  <a:pt x="408256" y="114300"/>
                </a:cubicBezTo>
                <a:cubicBezTo>
                  <a:pt x="477494" y="160461"/>
                  <a:pt x="439688" y="138182"/>
                  <a:pt x="522556" y="179615"/>
                </a:cubicBezTo>
                <a:cubicBezTo>
                  <a:pt x="519666" y="217182"/>
                  <a:pt x="541459" y="386561"/>
                  <a:pt x="473570" y="440872"/>
                </a:cubicBezTo>
                <a:cubicBezTo>
                  <a:pt x="460130" y="451624"/>
                  <a:pt x="440913" y="451757"/>
                  <a:pt x="424584" y="457200"/>
                </a:cubicBezTo>
                <a:cubicBezTo>
                  <a:pt x="408255" y="468086"/>
                  <a:pt x="395142" y="488081"/>
                  <a:pt x="375598" y="489858"/>
                </a:cubicBezTo>
                <a:cubicBezTo>
                  <a:pt x="331897" y="493831"/>
                  <a:pt x="253134" y="476250"/>
                  <a:pt x="228641" y="473529"/>
                </a:cubicBezTo>
                <a:close/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Freeform 9"/>
          <p:cNvSpPr/>
          <p:nvPr/>
        </p:nvSpPr>
        <p:spPr>
          <a:xfrm>
            <a:off x="7973787" y="876917"/>
            <a:ext cx="555171" cy="1588698"/>
          </a:xfrm>
          <a:custGeom>
            <a:avLst/>
            <a:gdLst>
              <a:gd name="connsiteX0" fmla="*/ 114300 w 555171"/>
              <a:gd name="connsiteY0" fmla="*/ 0 h 1469571"/>
              <a:gd name="connsiteX1" fmla="*/ 114300 w 555171"/>
              <a:gd name="connsiteY1" fmla="*/ 0 h 1469571"/>
              <a:gd name="connsiteX2" fmla="*/ 16328 w 555171"/>
              <a:gd name="connsiteY2" fmla="*/ 97971 h 1469571"/>
              <a:gd name="connsiteX3" fmla="*/ 48985 w 555171"/>
              <a:gd name="connsiteY3" fmla="*/ 636814 h 1469571"/>
              <a:gd name="connsiteX4" fmla="*/ 32657 w 555171"/>
              <a:gd name="connsiteY4" fmla="*/ 816428 h 1469571"/>
              <a:gd name="connsiteX5" fmla="*/ 16328 w 555171"/>
              <a:gd name="connsiteY5" fmla="*/ 865414 h 1469571"/>
              <a:gd name="connsiteX6" fmla="*/ 0 w 555171"/>
              <a:gd name="connsiteY6" fmla="*/ 930728 h 1469571"/>
              <a:gd name="connsiteX7" fmla="*/ 16328 w 555171"/>
              <a:gd name="connsiteY7" fmla="*/ 1240971 h 1469571"/>
              <a:gd name="connsiteX8" fmla="*/ 32657 w 555171"/>
              <a:gd name="connsiteY8" fmla="*/ 1338943 h 1469571"/>
              <a:gd name="connsiteX9" fmla="*/ 65314 w 555171"/>
              <a:gd name="connsiteY9" fmla="*/ 1387928 h 1469571"/>
              <a:gd name="connsiteX10" fmla="*/ 146957 w 555171"/>
              <a:gd name="connsiteY10" fmla="*/ 1453243 h 1469571"/>
              <a:gd name="connsiteX11" fmla="*/ 212271 w 555171"/>
              <a:gd name="connsiteY11" fmla="*/ 1469571 h 1469571"/>
              <a:gd name="connsiteX12" fmla="*/ 424543 w 555171"/>
              <a:gd name="connsiteY12" fmla="*/ 1453243 h 1469571"/>
              <a:gd name="connsiteX13" fmla="*/ 473528 w 555171"/>
              <a:gd name="connsiteY13" fmla="*/ 1436914 h 1469571"/>
              <a:gd name="connsiteX14" fmla="*/ 506185 w 555171"/>
              <a:gd name="connsiteY14" fmla="*/ 1387928 h 1469571"/>
              <a:gd name="connsiteX15" fmla="*/ 489857 w 555171"/>
              <a:gd name="connsiteY15" fmla="*/ 718457 h 1469571"/>
              <a:gd name="connsiteX16" fmla="*/ 506185 w 555171"/>
              <a:gd name="connsiteY16" fmla="*/ 522514 h 1469571"/>
              <a:gd name="connsiteX17" fmla="*/ 538843 w 555171"/>
              <a:gd name="connsiteY17" fmla="*/ 424543 h 1469571"/>
              <a:gd name="connsiteX18" fmla="*/ 555171 w 555171"/>
              <a:gd name="connsiteY18" fmla="*/ 375557 h 1469571"/>
              <a:gd name="connsiteX19" fmla="*/ 538843 w 555171"/>
              <a:gd name="connsiteY19" fmla="*/ 114300 h 1469571"/>
              <a:gd name="connsiteX20" fmla="*/ 212271 w 555171"/>
              <a:gd name="connsiteY20" fmla="*/ 16328 h 1469571"/>
              <a:gd name="connsiteX21" fmla="*/ 114300 w 555171"/>
              <a:gd name="connsiteY21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71" h="1469571">
                <a:moveTo>
                  <a:pt x="114300" y="0"/>
                </a:moveTo>
                <a:lnTo>
                  <a:pt x="114300" y="0"/>
                </a:lnTo>
                <a:cubicBezTo>
                  <a:pt x="81643" y="32657"/>
                  <a:pt x="23247" y="52308"/>
                  <a:pt x="16328" y="97971"/>
                </a:cubicBezTo>
                <a:cubicBezTo>
                  <a:pt x="-12928" y="291058"/>
                  <a:pt x="19020" y="457018"/>
                  <a:pt x="48985" y="636814"/>
                </a:cubicBezTo>
                <a:cubicBezTo>
                  <a:pt x="43542" y="696685"/>
                  <a:pt x="41159" y="756914"/>
                  <a:pt x="32657" y="816428"/>
                </a:cubicBezTo>
                <a:cubicBezTo>
                  <a:pt x="30223" y="833467"/>
                  <a:pt x="21056" y="848864"/>
                  <a:pt x="16328" y="865414"/>
                </a:cubicBezTo>
                <a:cubicBezTo>
                  <a:pt x="10163" y="886992"/>
                  <a:pt x="5443" y="908957"/>
                  <a:pt x="0" y="930728"/>
                </a:cubicBezTo>
                <a:cubicBezTo>
                  <a:pt x="5443" y="1034142"/>
                  <a:pt x="8070" y="1137743"/>
                  <a:pt x="16328" y="1240971"/>
                </a:cubicBezTo>
                <a:cubicBezTo>
                  <a:pt x="18968" y="1273973"/>
                  <a:pt x="22187" y="1307534"/>
                  <a:pt x="32657" y="1338943"/>
                </a:cubicBezTo>
                <a:cubicBezTo>
                  <a:pt x="38863" y="1357560"/>
                  <a:pt x="53055" y="1372604"/>
                  <a:pt x="65314" y="1387928"/>
                </a:cubicBezTo>
                <a:cubicBezTo>
                  <a:pt x="83636" y="1410830"/>
                  <a:pt x="121124" y="1442172"/>
                  <a:pt x="146957" y="1453243"/>
                </a:cubicBezTo>
                <a:cubicBezTo>
                  <a:pt x="167584" y="1462083"/>
                  <a:pt x="190500" y="1464128"/>
                  <a:pt x="212271" y="1469571"/>
                </a:cubicBezTo>
                <a:cubicBezTo>
                  <a:pt x="283028" y="1464128"/>
                  <a:pt x="354125" y="1462045"/>
                  <a:pt x="424543" y="1453243"/>
                </a:cubicBezTo>
                <a:cubicBezTo>
                  <a:pt x="441622" y="1451108"/>
                  <a:pt x="460088" y="1447666"/>
                  <a:pt x="473528" y="1436914"/>
                </a:cubicBezTo>
                <a:cubicBezTo>
                  <a:pt x="488852" y="1424654"/>
                  <a:pt x="495299" y="1404257"/>
                  <a:pt x="506185" y="1387928"/>
                </a:cubicBezTo>
                <a:cubicBezTo>
                  <a:pt x="500742" y="1164771"/>
                  <a:pt x="489857" y="941680"/>
                  <a:pt x="489857" y="718457"/>
                </a:cubicBezTo>
                <a:cubicBezTo>
                  <a:pt x="489857" y="652916"/>
                  <a:pt x="495410" y="587163"/>
                  <a:pt x="506185" y="522514"/>
                </a:cubicBezTo>
                <a:cubicBezTo>
                  <a:pt x="511844" y="488559"/>
                  <a:pt x="527957" y="457200"/>
                  <a:pt x="538843" y="424543"/>
                </a:cubicBezTo>
                <a:lnTo>
                  <a:pt x="555171" y="375557"/>
                </a:lnTo>
                <a:cubicBezTo>
                  <a:pt x="549728" y="288471"/>
                  <a:pt x="562814" y="198198"/>
                  <a:pt x="538843" y="114300"/>
                </a:cubicBezTo>
                <a:cubicBezTo>
                  <a:pt x="500920" y="-18429"/>
                  <a:pt x="279642" y="20819"/>
                  <a:pt x="212271" y="16328"/>
                </a:cubicBezTo>
                <a:cubicBezTo>
                  <a:pt x="151739" y="-3849"/>
                  <a:pt x="130629" y="2721"/>
                  <a:pt x="114300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Freeform 11"/>
          <p:cNvSpPr/>
          <p:nvPr/>
        </p:nvSpPr>
        <p:spPr>
          <a:xfrm>
            <a:off x="6946183" y="963386"/>
            <a:ext cx="1599102" cy="1028700"/>
          </a:xfrm>
          <a:custGeom>
            <a:avLst/>
            <a:gdLst>
              <a:gd name="connsiteX0" fmla="*/ 1236 w 1356507"/>
              <a:gd name="connsiteY0" fmla="*/ 816428 h 1028700"/>
              <a:gd name="connsiteX1" fmla="*/ 1236 w 1356507"/>
              <a:gd name="connsiteY1" fmla="*/ 816428 h 1028700"/>
              <a:gd name="connsiteX2" fmla="*/ 82879 w 1356507"/>
              <a:gd name="connsiteY2" fmla="*/ 930728 h 1028700"/>
              <a:gd name="connsiteX3" fmla="*/ 99207 w 1356507"/>
              <a:gd name="connsiteY3" fmla="*/ 979714 h 1028700"/>
              <a:gd name="connsiteX4" fmla="*/ 197179 w 1356507"/>
              <a:gd name="connsiteY4" fmla="*/ 1028700 h 1028700"/>
              <a:gd name="connsiteX5" fmla="*/ 425779 w 1356507"/>
              <a:gd name="connsiteY5" fmla="*/ 1012371 h 1028700"/>
              <a:gd name="connsiteX6" fmla="*/ 523750 w 1356507"/>
              <a:gd name="connsiteY6" fmla="*/ 979714 h 1028700"/>
              <a:gd name="connsiteX7" fmla="*/ 589064 w 1356507"/>
              <a:gd name="connsiteY7" fmla="*/ 963385 h 1028700"/>
              <a:gd name="connsiteX8" fmla="*/ 703364 w 1356507"/>
              <a:gd name="connsiteY8" fmla="*/ 930728 h 1028700"/>
              <a:gd name="connsiteX9" fmla="*/ 752350 w 1356507"/>
              <a:gd name="connsiteY9" fmla="*/ 898071 h 1028700"/>
              <a:gd name="connsiteX10" fmla="*/ 801336 w 1356507"/>
              <a:gd name="connsiteY10" fmla="*/ 881743 h 1028700"/>
              <a:gd name="connsiteX11" fmla="*/ 833993 w 1356507"/>
              <a:gd name="connsiteY11" fmla="*/ 849085 h 1028700"/>
              <a:gd name="connsiteX12" fmla="*/ 882979 w 1356507"/>
              <a:gd name="connsiteY12" fmla="*/ 832757 h 1028700"/>
              <a:gd name="connsiteX13" fmla="*/ 948293 w 1356507"/>
              <a:gd name="connsiteY13" fmla="*/ 800100 h 1028700"/>
              <a:gd name="connsiteX14" fmla="*/ 997279 w 1356507"/>
              <a:gd name="connsiteY14" fmla="*/ 783771 h 1028700"/>
              <a:gd name="connsiteX15" fmla="*/ 1046264 w 1356507"/>
              <a:gd name="connsiteY15" fmla="*/ 751114 h 1028700"/>
              <a:gd name="connsiteX16" fmla="*/ 1111579 w 1356507"/>
              <a:gd name="connsiteY16" fmla="*/ 718457 h 1028700"/>
              <a:gd name="connsiteX17" fmla="*/ 1209550 w 1356507"/>
              <a:gd name="connsiteY17" fmla="*/ 620485 h 1028700"/>
              <a:gd name="connsiteX18" fmla="*/ 1258536 w 1356507"/>
              <a:gd name="connsiteY18" fmla="*/ 473528 h 1028700"/>
              <a:gd name="connsiteX19" fmla="*/ 1274864 w 1356507"/>
              <a:gd name="connsiteY19" fmla="*/ 424543 h 1028700"/>
              <a:gd name="connsiteX20" fmla="*/ 1307522 w 1356507"/>
              <a:gd name="connsiteY20" fmla="*/ 391885 h 1028700"/>
              <a:gd name="connsiteX21" fmla="*/ 1340179 w 1356507"/>
              <a:gd name="connsiteY21" fmla="*/ 293914 h 1028700"/>
              <a:gd name="connsiteX22" fmla="*/ 1356507 w 1356507"/>
              <a:gd name="connsiteY22" fmla="*/ 244928 h 1028700"/>
              <a:gd name="connsiteX23" fmla="*/ 1274864 w 1356507"/>
              <a:gd name="connsiteY23" fmla="*/ 16328 h 1028700"/>
              <a:gd name="connsiteX24" fmla="*/ 1225879 w 1356507"/>
              <a:gd name="connsiteY24" fmla="*/ 0 h 1028700"/>
              <a:gd name="connsiteX25" fmla="*/ 964622 w 1356507"/>
              <a:gd name="connsiteY25" fmla="*/ 16328 h 1028700"/>
              <a:gd name="connsiteX26" fmla="*/ 866650 w 1356507"/>
              <a:gd name="connsiteY26" fmla="*/ 48985 h 1028700"/>
              <a:gd name="connsiteX27" fmla="*/ 817664 w 1356507"/>
              <a:gd name="connsiteY27" fmla="*/ 81643 h 1028700"/>
              <a:gd name="connsiteX28" fmla="*/ 768679 w 1356507"/>
              <a:gd name="connsiteY28" fmla="*/ 97971 h 1028700"/>
              <a:gd name="connsiteX29" fmla="*/ 654379 w 1356507"/>
              <a:gd name="connsiteY29" fmla="*/ 163285 h 1028700"/>
              <a:gd name="connsiteX30" fmla="*/ 605393 w 1356507"/>
              <a:gd name="connsiteY30" fmla="*/ 195943 h 1028700"/>
              <a:gd name="connsiteX31" fmla="*/ 523750 w 1356507"/>
              <a:gd name="connsiteY31" fmla="*/ 212271 h 1028700"/>
              <a:gd name="connsiteX32" fmla="*/ 425779 w 1356507"/>
              <a:gd name="connsiteY32" fmla="*/ 244928 h 1028700"/>
              <a:gd name="connsiteX33" fmla="*/ 376793 w 1356507"/>
              <a:gd name="connsiteY33" fmla="*/ 261257 h 1028700"/>
              <a:gd name="connsiteX34" fmla="*/ 327807 w 1356507"/>
              <a:gd name="connsiteY34" fmla="*/ 293914 h 1028700"/>
              <a:gd name="connsiteX35" fmla="*/ 246164 w 1356507"/>
              <a:gd name="connsiteY35" fmla="*/ 375557 h 1028700"/>
              <a:gd name="connsiteX36" fmla="*/ 180850 w 1356507"/>
              <a:gd name="connsiteY36" fmla="*/ 408214 h 1028700"/>
              <a:gd name="connsiteX37" fmla="*/ 164522 w 1356507"/>
              <a:gd name="connsiteY37" fmla="*/ 457200 h 1028700"/>
              <a:gd name="connsiteX38" fmla="*/ 99207 w 1356507"/>
              <a:gd name="connsiteY38" fmla="*/ 538843 h 1028700"/>
              <a:gd name="connsiteX39" fmla="*/ 82879 w 1356507"/>
              <a:gd name="connsiteY39" fmla="*/ 587828 h 1028700"/>
              <a:gd name="connsiteX40" fmla="*/ 33893 w 1356507"/>
              <a:gd name="connsiteY40" fmla="*/ 636814 h 1028700"/>
              <a:gd name="connsiteX41" fmla="*/ 17564 w 1356507"/>
              <a:gd name="connsiteY41" fmla="*/ 718457 h 1028700"/>
              <a:gd name="connsiteX42" fmla="*/ 1236 w 1356507"/>
              <a:gd name="connsiteY42" fmla="*/ 881743 h 1028700"/>
              <a:gd name="connsiteX43" fmla="*/ 1236 w 1356507"/>
              <a:gd name="connsiteY43" fmla="*/ 816428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56507" h="1028700">
                <a:moveTo>
                  <a:pt x="1236" y="816428"/>
                </a:moveTo>
                <a:lnTo>
                  <a:pt x="1236" y="816428"/>
                </a:lnTo>
                <a:cubicBezTo>
                  <a:pt x="28450" y="854528"/>
                  <a:pt x="58790" y="890579"/>
                  <a:pt x="82879" y="930728"/>
                </a:cubicBezTo>
                <a:cubicBezTo>
                  <a:pt x="91734" y="945487"/>
                  <a:pt x="88455" y="966274"/>
                  <a:pt x="99207" y="979714"/>
                </a:cubicBezTo>
                <a:cubicBezTo>
                  <a:pt x="122227" y="1008489"/>
                  <a:pt x="164910" y="1017943"/>
                  <a:pt x="197179" y="1028700"/>
                </a:cubicBezTo>
                <a:cubicBezTo>
                  <a:pt x="273379" y="1023257"/>
                  <a:pt x="350230" y="1023703"/>
                  <a:pt x="425779" y="1012371"/>
                </a:cubicBezTo>
                <a:cubicBezTo>
                  <a:pt x="459822" y="1007265"/>
                  <a:pt x="490354" y="988063"/>
                  <a:pt x="523750" y="979714"/>
                </a:cubicBezTo>
                <a:cubicBezTo>
                  <a:pt x="545521" y="974271"/>
                  <a:pt x="567486" y="969550"/>
                  <a:pt x="589064" y="963385"/>
                </a:cubicBezTo>
                <a:cubicBezTo>
                  <a:pt x="753040" y="916535"/>
                  <a:pt x="499182" y="981775"/>
                  <a:pt x="703364" y="930728"/>
                </a:cubicBezTo>
                <a:cubicBezTo>
                  <a:pt x="719693" y="919842"/>
                  <a:pt x="734797" y="906847"/>
                  <a:pt x="752350" y="898071"/>
                </a:cubicBezTo>
                <a:cubicBezTo>
                  <a:pt x="767745" y="890374"/>
                  <a:pt x="786577" y="890598"/>
                  <a:pt x="801336" y="881743"/>
                </a:cubicBezTo>
                <a:cubicBezTo>
                  <a:pt x="814537" y="873822"/>
                  <a:pt x="820792" y="857006"/>
                  <a:pt x="833993" y="849085"/>
                </a:cubicBezTo>
                <a:cubicBezTo>
                  <a:pt x="848752" y="840230"/>
                  <a:pt x="867159" y="839537"/>
                  <a:pt x="882979" y="832757"/>
                </a:cubicBezTo>
                <a:cubicBezTo>
                  <a:pt x="905352" y="823169"/>
                  <a:pt x="925920" y="809688"/>
                  <a:pt x="948293" y="800100"/>
                </a:cubicBezTo>
                <a:cubicBezTo>
                  <a:pt x="964113" y="793320"/>
                  <a:pt x="981884" y="791468"/>
                  <a:pt x="997279" y="783771"/>
                </a:cubicBezTo>
                <a:cubicBezTo>
                  <a:pt x="1014831" y="774995"/>
                  <a:pt x="1029225" y="760850"/>
                  <a:pt x="1046264" y="751114"/>
                </a:cubicBezTo>
                <a:cubicBezTo>
                  <a:pt x="1067398" y="739037"/>
                  <a:pt x="1089807" y="729343"/>
                  <a:pt x="1111579" y="718457"/>
                </a:cubicBezTo>
                <a:cubicBezTo>
                  <a:pt x="1144236" y="685800"/>
                  <a:pt x="1194945" y="664299"/>
                  <a:pt x="1209550" y="620485"/>
                </a:cubicBezTo>
                <a:lnTo>
                  <a:pt x="1258536" y="473528"/>
                </a:lnTo>
                <a:cubicBezTo>
                  <a:pt x="1263979" y="457200"/>
                  <a:pt x="1262694" y="436713"/>
                  <a:pt x="1274864" y="424543"/>
                </a:cubicBezTo>
                <a:lnTo>
                  <a:pt x="1307522" y="391885"/>
                </a:lnTo>
                <a:lnTo>
                  <a:pt x="1340179" y="293914"/>
                </a:lnTo>
                <a:lnTo>
                  <a:pt x="1356507" y="244928"/>
                </a:lnTo>
                <a:cubicBezTo>
                  <a:pt x="1350564" y="197382"/>
                  <a:pt x="1350877" y="41665"/>
                  <a:pt x="1274864" y="16328"/>
                </a:cubicBezTo>
                <a:lnTo>
                  <a:pt x="1225879" y="0"/>
                </a:lnTo>
                <a:cubicBezTo>
                  <a:pt x="1138793" y="5443"/>
                  <a:pt x="1051077" y="4539"/>
                  <a:pt x="964622" y="16328"/>
                </a:cubicBezTo>
                <a:cubicBezTo>
                  <a:pt x="930514" y="20979"/>
                  <a:pt x="866650" y="48985"/>
                  <a:pt x="866650" y="48985"/>
                </a:cubicBezTo>
                <a:cubicBezTo>
                  <a:pt x="850321" y="59871"/>
                  <a:pt x="835217" y="72866"/>
                  <a:pt x="817664" y="81643"/>
                </a:cubicBezTo>
                <a:cubicBezTo>
                  <a:pt x="802270" y="89340"/>
                  <a:pt x="783000" y="88424"/>
                  <a:pt x="768679" y="97971"/>
                </a:cubicBezTo>
                <a:cubicBezTo>
                  <a:pt x="651942" y="175796"/>
                  <a:pt x="792516" y="128752"/>
                  <a:pt x="654379" y="163285"/>
                </a:cubicBezTo>
                <a:cubicBezTo>
                  <a:pt x="638050" y="174171"/>
                  <a:pt x="623768" y="189052"/>
                  <a:pt x="605393" y="195943"/>
                </a:cubicBezTo>
                <a:cubicBezTo>
                  <a:pt x="579407" y="205688"/>
                  <a:pt x="550525" y="204969"/>
                  <a:pt x="523750" y="212271"/>
                </a:cubicBezTo>
                <a:cubicBezTo>
                  <a:pt x="490539" y="221328"/>
                  <a:pt x="458436" y="234042"/>
                  <a:pt x="425779" y="244928"/>
                </a:cubicBezTo>
                <a:cubicBezTo>
                  <a:pt x="409450" y="250371"/>
                  <a:pt x="391114" y="251710"/>
                  <a:pt x="376793" y="261257"/>
                </a:cubicBezTo>
                <a:cubicBezTo>
                  <a:pt x="360464" y="272143"/>
                  <a:pt x="342576" y="280991"/>
                  <a:pt x="327807" y="293914"/>
                </a:cubicBezTo>
                <a:cubicBezTo>
                  <a:pt x="298843" y="319258"/>
                  <a:pt x="280588" y="358345"/>
                  <a:pt x="246164" y="375557"/>
                </a:cubicBezTo>
                <a:lnTo>
                  <a:pt x="180850" y="408214"/>
                </a:lnTo>
                <a:cubicBezTo>
                  <a:pt x="175407" y="424543"/>
                  <a:pt x="172219" y="441805"/>
                  <a:pt x="164522" y="457200"/>
                </a:cubicBezTo>
                <a:cubicBezTo>
                  <a:pt x="143926" y="498392"/>
                  <a:pt x="129579" y="508470"/>
                  <a:pt x="99207" y="538843"/>
                </a:cubicBezTo>
                <a:cubicBezTo>
                  <a:pt x="93764" y="555171"/>
                  <a:pt x="92426" y="573507"/>
                  <a:pt x="82879" y="587828"/>
                </a:cubicBezTo>
                <a:cubicBezTo>
                  <a:pt x="70070" y="607042"/>
                  <a:pt x="44220" y="616160"/>
                  <a:pt x="33893" y="636814"/>
                </a:cubicBezTo>
                <a:cubicBezTo>
                  <a:pt x="21481" y="661637"/>
                  <a:pt x="23585" y="691365"/>
                  <a:pt x="17564" y="718457"/>
                </a:cubicBezTo>
                <a:cubicBezTo>
                  <a:pt x="-6684" y="827575"/>
                  <a:pt x="1236" y="743690"/>
                  <a:pt x="1236" y="881743"/>
                </a:cubicBezTo>
                <a:lnTo>
                  <a:pt x="1236" y="816428"/>
                </a:ln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7043607" y="1421351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35045" y="904891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55285" y="876916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51372" y="209628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62831" y="208301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61817" y="1706089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35045" y="95275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3</a:t>
            </a:r>
          </a:p>
        </p:txBody>
      </p:sp>
      <p:sp>
        <p:nvSpPr>
          <p:cNvPr id="38" name="Oval 37"/>
          <p:cNvSpPr/>
          <p:nvPr/>
        </p:nvSpPr>
        <p:spPr>
          <a:xfrm>
            <a:off x="3494105" y="303854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5886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 animBg="1"/>
      <p:bldP spid="10" grpId="0" animBg="1"/>
      <p:bldP spid="12" grpId="0" animBg="1"/>
      <p:bldP spid="29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Algorithms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58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080116" y="943779"/>
            <a:ext cx="3481748" cy="1564047"/>
            <a:chOff x="5556116" y="943778"/>
            <a:chExt cx="3481748" cy="156404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116" y="943778"/>
              <a:ext cx="3481748" cy="13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181970" y="2153882"/>
              <a:ext cx="303370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943FC3-56B1-0AC3-7BBA-E8D626C3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40</a:t>
            </a:fld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6" y="1108863"/>
            <a:ext cx="503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Step 2:</a:t>
            </a:r>
            <a:r>
              <a:rPr lang="en-US" altLang="en-US" sz="2400" dirty="0"/>
              <a:t>	Going into the 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loop: </a:t>
            </a:r>
            <a:br>
              <a:rPr lang="en-US" altLang="en-US" sz="2400" dirty="0"/>
            </a:b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}, </a:t>
            </a:r>
            <a:r>
              <a:rPr lang="en-US" altLang="en-US" sz="2400" i="1" dirty="0"/>
              <a:t>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}}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8355" y="2670078"/>
            <a:ext cx="819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800" b="1" dirty="0"/>
              <a:t>During iteration:</a:t>
            </a:r>
            <a:r>
              <a:rPr lang="en-US" altLang="en-US" sz="2800" dirty="0"/>
              <a:t>	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i="1" dirty="0"/>
              <a:t>F </a:t>
            </a:r>
            <a:r>
              <a:rPr lang="en-US" altLang="en-US" sz="2800" dirty="0"/>
              <a:t>= {</a:t>
            </a:r>
            <a:r>
              <a:rPr lang="en-US" altLang="en-US" sz="2800" i="1" dirty="0"/>
              <a:t>c</a:t>
            </a:r>
            <a:r>
              <a:rPr lang="en-US" altLang="en-US" sz="2800" dirty="0"/>
              <a:t>,</a:t>
            </a:r>
            <a:r>
              <a:rPr lang="en-US" altLang="en-US" sz="2800" i="1" dirty="0"/>
              <a:t> d</a:t>
            </a:r>
            <a:r>
              <a:rPr lang="en-US" altLang="en-US" sz="2800" dirty="0"/>
              <a:t>,</a:t>
            </a:r>
            <a:r>
              <a:rPr lang="en-US" altLang="en-US" sz="2800" i="1" dirty="0"/>
              <a:t> e</a:t>
            </a:r>
            <a:r>
              <a:rPr lang="en-US" altLang="en-US" sz="2800" dirty="0"/>
              <a:t>},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c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4,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9,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e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8. 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dirty="0"/>
              <a:t>Since </a:t>
            </a: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c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&lt;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</a:t>
            </a: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c</a:t>
            </a:r>
            <a:r>
              <a:rPr lang="en-US" altLang="en-US" sz="2800" dirty="0"/>
              <a:t>)</a:t>
            </a:r>
            <a:r>
              <a:rPr lang="en-US" altLang="en-US" sz="2800" i="1" dirty="0"/>
              <a:t> &lt; L</a:t>
            </a:r>
            <a:r>
              <a:rPr lang="en-US" altLang="en-US" sz="2800" dirty="0"/>
              <a:t>(</a:t>
            </a:r>
            <a:r>
              <a:rPr lang="en-US" altLang="en-US" sz="2800" i="1" dirty="0"/>
              <a:t>e</a:t>
            </a:r>
            <a:r>
              <a:rPr lang="en-US" altLang="en-US" sz="2800" dirty="0"/>
              <a:t>),</a:t>
            </a:r>
            <a:r>
              <a:rPr lang="en-US" altLang="en-US" sz="2800" i="1" dirty="0"/>
              <a:t> c </a:t>
            </a:r>
            <a:r>
              <a:rPr lang="en-US" altLang="en-US" sz="2800" dirty="0"/>
              <a:t>is added to </a:t>
            </a:r>
            <a:r>
              <a:rPr lang="en-US" altLang="en-US" sz="2800" i="1" dirty="0"/>
              <a:t>V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{</a:t>
            </a:r>
            <a:r>
              <a:rPr lang="en-US" altLang="en-US" sz="2800" i="1" dirty="0"/>
              <a:t>a</a:t>
            </a:r>
            <a:r>
              <a:rPr lang="en-US" altLang="en-US" sz="2800" dirty="0"/>
              <a:t>,</a:t>
            </a:r>
            <a:r>
              <a:rPr lang="en-US" altLang="en-US" sz="2800" i="1" dirty="0"/>
              <a:t> c</a:t>
            </a:r>
            <a:r>
              <a:rPr lang="en-US" altLang="en-US" sz="2800" dirty="0"/>
              <a:t>} is added to </a:t>
            </a:r>
            <a:r>
              <a:rPr lang="en-US" altLang="en-US" sz="2800" i="1" dirty="0"/>
              <a:t>E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2800" dirty="0"/>
              <a:t>).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34943" y="1273631"/>
            <a:ext cx="816428" cy="432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946183" y="963386"/>
            <a:ext cx="1599102" cy="1028700"/>
          </a:xfrm>
          <a:custGeom>
            <a:avLst/>
            <a:gdLst>
              <a:gd name="connsiteX0" fmla="*/ 1236 w 1356507"/>
              <a:gd name="connsiteY0" fmla="*/ 816428 h 1028700"/>
              <a:gd name="connsiteX1" fmla="*/ 1236 w 1356507"/>
              <a:gd name="connsiteY1" fmla="*/ 816428 h 1028700"/>
              <a:gd name="connsiteX2" fmla="*/ 82879 w 1356507"/>
              <a:gd name="connsiteY2" fmla="*/ 930728 h 1028700"/>
              <a:gd name="connsiteX3" fmla="*/ 99207 w 1356507"/>
              <a:gd name="connsiteY3" fmla="*/ 979714 h 1028700"/>
              <a:gd name="connsiteX4" fmla="*/ 197179 w 1356507"/>
              <a:gd name="connsiteY4" fmla="*/ 1028700 h 1028700"/>
              <a:gd name="connsiteX5" fmla="*/ 425779 w 1356507"/>
              <a:gd name="connsiteY5" fmla="*/ 1012371 h 1028700"/>
              <a:gd name="connsiteX6" fmla="*/ 523750 w 1356507"/>
              <a:gd name="connsiteY6" fmla="*/ 979714 h 1028700"/>
              <a:gd name="connsiteX7" fmla="*/ 589064 w 1356507"/>
              <a:gd name="connsiteY7" fmla="*/ 963385 h 1028700"/>
              <a:gd name="connsiteX8" fmla="*/ 703364 w 1356507"/>
              <a:gd name="connsiteY8" fmla="*/ 930728 h 1028700"/>
              <a:gd name="connsiteX9" fmla="*/ 752350 w 1356507"/>
              <a:gd name="connsiteY9" fmla="*/ 898071 h 1028700"/>
              <a:gd name="connsiteX10" fmla="*/ 801336 w 1356507"/>
              <a:gd name="connsiteY10" fmla="*/ 881743 h 1028700"/>
              <a:gd name="connsiteX11" fmla="*/ 833993 w 1356507"/>
              <a:gd name="connsiteY11" fmla="*/ 849085 h 1028700"/>
              <a:gd name="connsiteX12" fmla="*/ 882979 w 1356507"/>
              <a:gd name="connsiteY12" fmla="*/ 832757 h 1028700"/>
              <a:gd name="connsiteX13" fmla="*/ 948293 w 1356507"/>
              <a:gd name="connsiteY13" fmla="*/ 800100 h 1028700"/>
              <a:gd name="connsiteX14" fmla="*/ 997279 w 1356507"/>
              <a:gd name="connsiteY14" fmla="*/ 783771 h 1028700"/>
              <a:gd name="connsiteX15" fmla="*/ 1046264 w 1356507"/>
              <a:gd name="connsiteY15" fmla="*/ 751114 h 1028700"/>
              <a:gd name="connsiteX16" fmla="*/ 1111579 w 1356507"/>
              <a:gd name="connsiteY16" fmla="*/ 718457 h 1028700"/>
              <a:gd name="connsiteX17" fmla="*/ 1209550 w 1356507"/>
              <a:gd name="connsiteY17" fmla="*/ 620485 h 1028700"/>
              <a:gd name="connsiteX18" fmla="*/ 1258536 w 1356507"/>
              <a:gd name="connsiteY18" fmla="*/ 473528 h 1028700"/>
              <a:gd name="connsiteX19" fmla="*/ 1274864 w 1356507"/>
              <a:gd name="connsiteY19" fmla="*/ 424543 h 1028700"/>
              <a:gd name="connsiteX20" fmla="*/ 1307522 w 1356507"/>
              <a:gd name="connsiteY20" fmla="*/ 391885 h 1028700"/>
              <a:gd name="connsiteX21" fmla="*/ 1340179 w 1356507"/>
              <a:gd name="connsiteY21" fmla="*/ 293914 h 1028700"/>
              <a:gd name="connsiteX22" fmla="*/ 1356507 w 1356507"/>
              <a:gd name="connsiteY22" fmla="*/ 244928 h 1028700"/>
              <a:gd name="connsiteX23" fmla="*/ 1274864 w 1356507"/>
              <a:gd name="connsiteY23" fmla="*/ 16328 h 1028700"/>
              <a:gd name="connsiteX24" fmla="*/ 1225879 w 1356507"/>
              <a:gd name="connsiteY24" fmla="*/ 0 h 1028700"/>
              <a:gd name="connsiteX25" fmla="*/ 964622 w 1356507"/>
              <a:gd name="connsiteY25" fmla="*/ 16328 h 1028700"/>
              <a:gd name="connsiteX26" fmla="*/ 866650 w 1356507"/>
              <a:gd name="connsiteY26" fmla="*/ 48985 h 1028700"/>
              <a:gd name="connsiteX27" fmla="*/ 817664 w 1356507"/>
              <a:gd name="connsiteY27" fmla="*/ 81643 h 1028700"/>
              <a:gd name="connsiteX28" fmla="*/ 768679 w 1356507"/>
              <a:gd name="connsiteY28" fmla="*/ 97971 h 1028700"/>
              <a:gd name="connsiteX29" fmla="*/ 654379 w 1356507"/>
              <a:gd name="connsiteY29" fmla="*/ 163285 h 1028700"/>
              <a:gd name="connsiteX30" fmla="*/ 605393 w 1356507"/>
              <a:gd name="connsiteY30" fmla="*/ 195943 h 1028700"/>
              <a:gd name="connsiteX31" fmla="*/ 523750 w 1356507"/>
              <a:gd name="connsiteY31" fmla="*/ 212271 h 1028700"/>
              <a:gd name="connsiteX32" fmla="*/ 425779 w 1356507"/>
              <a:gd name="connsiteY32" fmla="*/ 244928 h 1028700"/>
              <a:gd name="connsiteX33" fmla="*/ 376793 w 1356507"/>
              <a:gd name="connsiteY33" fmla="*/ 261257 h 1028700"/>
              <a:gd name="connsiteX34" fmla="*/ 327807 w 1356507"/>
              <a:gd name="connsiteY34" fmla="*/ 293914 h 1028700"/>
              <a:gd name="connsiteX35" fmla="*/ 246164 w 1356507"/>
              <a:gd name="connsiteY35" fmla="*/ 375557 h 1028700"/>
              <a:gd name="connsiteX36" fmla="*/ 180850 w 1356507"/>
              <a:gd name="connsiteY36" fmla="*/ 408214 h 1028700"/>
              <a:gd name="connsiteX37" fmla="*/ 164522 w 1356507"/>
              <a:gd name="connsiteY37" fmla="*/ 457200 h 1028700"/>
              <a:gd name="connsiteX38" fmla="*/ 99207 w 1356507"/>
              <a:gd name="connsiteY38" fmla="*/ 538843 h 1028700"/>
              <a:gd name="connsiteX39" fmla="*/ 82879 w 1356507"/>
              <a:gd name="connsiteY39" fmla="*/ 587828 h 1028700"/>
              <a:gd name="connsiteX40" fmla="*/ 33893 w 1356507"/>
              <a:gd name="connsiteY40" fmla="*/ 636814 h 1028700"/>
              <a:gd name="connsiteX41" fmla="*/ 17564 w 1356507"/>
              <a:gd name="connsiteY41" fmla="*/ 718457 h 1028700"/>
              <a:gd name="connsiteX42" fmla="*/ 1236 w 1356507"/>
              <a:gd name="connsiteY42" fmla="*/ 881743 h 1028700"/>
              <a:gd name="connsiteX43" fmla="*/ 1236 w 1356507"/>
              <a:gd name="connsiteY43" fmla="*/ 816428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56507" h="1028700">
                <a:moveTo>
                  <a:pt x="1236" y="816428"/>
                </a:moveTo>
                <a:lnTo>
                  <a:pt x="1236" y="816428"/>
                </a:lnTo>
                <a:cubicBezTo>
                  <a:pt x="28450" y="854528"/>
                  <a:pt x="58790" y="890579"/>
                  <a:pt x="82879" y="930728"/>
                </a:cubicBezTo>
                <a:cubicBezTo>
                  <a:pt x="91734" y="945487"/>
                  <a:pt x="88455" y="966274"/>
                  <a:pt x="99207" y="979714"/>
                </a:cubicBezTo>
                <a:cubicBezTo>
                  <a:pt x="122227" y="1008489"/>
                  <a:pt x="164910" y="1017943"/>
                  <a:pt x="197179" y="1028700"/>
                </a:cubicBezTo>
                <a:cubicBezTo>
                  <a:pt x="273379" y="1023257"/>
                  <a:pt x="350230" y="1023703"/>
                  <a:pt x="425779" y="1012371"/>
                </a:cubicBezTo>
                <a:cubicBezTo>
                  <a:pt x="459822" y="1007265"/>
                  <a:pt x="490354" y="988063"/>
                  <a:pt x="523750" y="979714"/>
                </a:cubicBezTo>
                <a:cubicBezTo>
                  <a:pt x="545521" y="974271"/>
                  <a:pt x="567486" y="969550"/>
                  <a:pt x="589064" y="963385"/>
                </a:cubicBezTo>
                <a:cubicBezTo>
                  <a:pt x="753040" y="916535"/>
                  <a:pt x="499182" y="981775"/>
                  <a:pt x="703364" y="930728"/>
                </a:cubicBezTo>
                <a:cubicBezTo>
                  <a:pt x="719693" y="919842"/>
                  <a:pt x="734797" y="906847"/>
                  <a:pt x="752350" y="898071"/>
                </a:cubicBezTo>
                <a:cubicBezTo>
                  <a:pt x="767745" y="890374"/>
                  <a:pt x="786577" y="890598"/>
                  <a:pt x="801336" y="881743"/>
                </a:cubicBezTo>
                <a:cubicBezTo>
                  <a:pt x="814537" y="873822"/>
                  <a:pt x="820792" y="857006"/>
                  <a:pt x="833993" y="849085"/>
                </a:cubicBezTo>
                <a:cubicBezTo>
                  <a:pt x="848752" y="840230"/>
                  <a:pt x="867159" y="839537"/>
                  <a:pt x="882979" y="832757"/>
                </a:cubicBezTo>
                <a:cubicBezTo>
                  <a:pt x="905352" y="823169"/>
                  <a:pt x="925920" y="809688"/>
                  <a:pt x="948293" y="800100"/>
                </a:cubicBezTo>
                <a:cubicBezTo>
                  <a:pt x="964113" y="793320"/>
                  <a:pt x="981884" y="791468"/>
                  <a:pt x="997279" y="783771"/>
                </a:cubicBezTo>
                <a:cubicBezTo>
                  <a:pt x="1014831" y="774995"/>
                  <a:pt x="1029225" y="760850"/>
                  <a:pt x="1046264" y="751114"/>
                </a:cubicBezTo>
                <a:cubicBezTo>
                  <a:pt x="1067398" y="739037"/>
                  <a:pt x="1089807" y="729343"/>
                  <a:pt x="1111579" y="718457"/>
                </a:cubicBezTo>
                <a:cubicBezTo>
                  <a:pt x="1144236" y="685800"/>
                  <a:pt x="1194945" y="664299"/>
                  <a:pt x="1209550" y="620485"/>
                </a:cubicBezTo>
                <a:lnTo>
                  <a:pt x="1258536" y="473528"/>
                </a:lnTo>
                <a:cubicBezTo>
                  <a:pt x="1263979" y="457200"/>
                  <a:pt x="1262694" y="436713"/>
                  <a:pt x="1274864" y="424543"/>
                </a:cubicBezTo>
                <a:lnTo>
                  <a:pt x="1307522" y="391885"/>
                </a:lnTo>
                <a:lnTo>
                  <a:pt x="1340179" y="293914"/>
                </a:lnTo>
                <a:lnTo>
                  <a:pt x="1356507" y="244928"/>
                </a:lnTo>
                <a:cubicBezTo>
                  <a:pt x="1350564" y="197382"/>
                  <a:pt x="1350877" y="41665"/>
                  <a:pt x="1274864" y="16328"/>
                </a:cubicBezTo>
                <a:lnTo>
                  <a:pt x="1225879" y="0"/>
                </a:lnTo>
                <a:cubicBezTo>
                  <a:pt x="1138793" y="5443"/>
                  <a:pt x="1051077" y="4539"/>
                  <a:pt x="964622" y="16328"/>
                </a:cubicBezTo>
                <a:cubicBezTo>
                  <a:pt x="930514" y="20979"/>
                  <a:pt x="866650" y="48985"/>
                  <a:pt x="866650" y="48985"/>
                </a:cubicBezTo>
                <a:cubicBezTo>
                  <a:pt x="850321" y="59871"/>
                  <a:pt x="835217" y="72866"/>
                  <a:pt x="817664" y="81643"/>
                </a:cubicBezTo>
                <a:cubicBezTo>
                  <a:pt x="802270" y="89340"/>
                  <a:pt x="783000" y="88424"/>
                  <a:pt x="768679" y="97971"/>
                </a:cubicBezTo>
                <a:cubicBezTo>
                  <a:pt x="651942" y="175796"/>
                  <a:pt x="792516" y="128752"/>
                  <a:pt x="654379" y="163285"/>
                </a:cubicBezTo>
                <a:cubicBezTo>
                  <a:pt x="638050" y="174171"/>
                  <a:pt x="623768" y="189052"/>
                  <a:pt x="605393" y="195943"/>
                </a:cubicBezTo>
                <a:cubicBezTo>
                  <a:pt x="579407" y="205688"/>
                  <a:pt x="550525" y="204969"/>
                  <a:pt x="523750" y="212271"/>
                </a:cubicBezTo>
                <a:cubicBezTo>
                  <a:pt x="490539" y="221328"/>
                  <a:pt x="458436" y="234042"/>
                  <a:pt x="425779" y="244928"/>
                </a:cubicBezTo>
                <a:cubicBezTo>
                  <a:pt x="409450" y="250371"/>
                  <a:pt x="391114" y="251710"/>
                  <a:pt x="376793" y="261257"/>
                </a:cubicBezTo>
                <a:cubicBezTo>
                  <a:pt x="360464" y="272143"/>
                  <a:pt x="342576" y="280991"/>
                  <a:pt x="327807" y="293914"/>
                </a:cubicBezTo>
                <a:cubicBezTo>
                  <a:pt x="298843" y="319258"/>
                  <a:pt x="280588" y="358345"/>
                  <a:pt x="246164" y="375557"/>
                </a:cubicBezTo>
                <a:lnTo>
                  <a:pt x="180850" y="408214"/>
                </a:lnTo>
                <a:cubicBezTo>
                  <a:pt x="175407" y="424543"/>
                  <a:pt x="172219" y="441805"/>
                  <a:pt x="164522" y="457200"/>
                </a:cubicBezTo>
                <a:cubicBezTo>
                  <a:pt x="143926" y="498392"/>
                  <a:pt x="129579" y="508470"/>
                  <a:pt x="99207" y="538843"/>
                </a:cubicBezTo>
                <a:cubicBezTo>
                  <a:pt x="93764" y="555171"/>
                  <a:pt x="92426" y="573507"/>
                  <a:pt x="82879" y="587828"/>
                </a:cubicBezTo>
                <a:cubicBezTo>
                  <a:pt x="70070" y="607042"/>
                  <a:pt x="44220" y="616160"/>
                  <a:pt x="33893" y="636814"/>
                </a:cubicBezTo>
                <a:cubicBezTo>
                  <a:pt x="21481" y="661637"/>
                  <a:pt x="23585" y="691365"/>
                  <a:pt x="17564" y="718457"/>
                </a:cubicBezTo>
                <a:cubicBezTo>
                  <a:pt x="-6684" y="827575"/>
                  <a:pt x="1236" y="743690"/>
                  <a:pt x="1236" y="881743"/>
                </a:cubicBezTo>
                <a:lnTo>
                  <a:pt x="1236" y="816428"/>
                </a:ln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7043607" y="1421351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55285" y="876916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51372" y="209628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62831" y="208301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61817" y="1706089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35045" y="95275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3</a:t>
            </a:r>
          </a:p>
        </p:txBody>
      </p:sp>
      <p:sp>
        <p:nvSpPr>
          <p:cNvPr id="15" name="Freeform 14"/>
          <p:cNvSpPr/>
          <p:nvPr/>
        </p:nvSpPr>
        <p:spPr>
          <a:xfrm>
            <a:off x="7023848" y="927847"/>
            <a:ext cx="1558273" cy="1510938"/>
          </a:xfrm>
          <a:custGeom>
            <a:avLst/>
            <a:gdLst>
              <a:gd name="connsiteX0" fmla="*/ 336177 w 1558273"/>
              <a:gd name="connsiteY0" fmla="*/ 336177 h 1510938"/>
              <a:gd name="connsiteX1" fmla="*/ 336177 w 1558273"/>
              <a:gd name="connsiteY1" fmla="*/ 336177 h 1510938"/>
              <a:gd name="connsiteX2" fmla="*/ 282388 w 1558273"/>
              <a:gd name="connsiteY2" fmla="*/ 443753 h 1510938"/>
              <a:gd name="connsiteX3" fmla="*/ 255494 w 1558273"/>
              <a:gd name="connsiteY3" fmla="*/ 484094 h 1510938"/>
              <a:gd name="connsiteX4" fmla="*/ 201706 w 1558273"/>
              <a:gd name="connsiteY4" fmla="*/ 497541 h 1510938"/>
              <a:gd name="connsiteX5" fmla="*/ 107577 w 1558273"/>
              <a:gd name="connsiteY5" fmla="*/ 551329 h 1510938"/>
              <a:gd name="connsiteX6" fmla="*/ 26894 w 1558273"/>
              <a:gd name="connsiteY6" fmla="*/ 618565 h 1510938"/>
              <a:gd name="connsiteX7" fmla="*/ 0 w 1558273"/>
              <a:gd name="connsiteY7" fmla="*/ 658906 h 1510938"/>
              <a:gd name="connsiteX8" fmla="*/ 13447 w 1558273"/>
              <a:gd name="connsiteY8" fmla="*/ 874059 h 1510938"/>
              <a:gd name="connsiteX9" fmla="*/ 53788 w 1558273"/>
              <a:gd name="connsiteY9" fmla="*/ 1008529 h 1510938"/>
              <a:gd name="connsiteX10" fmla="*/ 67235 w 1558273"/>
              <a:gd name="connsiteY10" fmla="*/ 1062318 h 1510938"/>
              <a:gd name="connsiteX11" fmla="*/ 94129 w 1558273"/>
              <a:gd name="connsiteY11" fmla="*/ 1102659 h 1510938"/>
              <a:gd name="connsiteX12" fmla="*/ 107577 w 1558273"/>
              <a:gd name="connsiteY12" fmla="*/ 1143000 h 1510938"/>
              <a:gd name="connsiteX13" fmla="*/ 188259 w 1558273"/>
              <a:gd name="connsiteY13" fmla="*/ 1223682 h 1510938"/>
              <a:gd name="connsiteX14" fmla="*/ 215153 w 1558273"/>
              <a:gd name="connsiteY14" fmla="*/ 1250577 h 1510938"/>
              <a:gd name="connsiteX15" fmla="*/ 255494 w 1558273"/>
              <a:gd name="connsiteY15" fmla="*/ 1264024 h 1510938"/>
              <a:gd name="connsiteX16" fmla="*/ 336177 w 1558273"/>
              <a:gd name="connsiteY16" fmla="*/ 1317812 h 1510938"/>
              <a:gd name="connsiteX17" fmla="*/ 430306 w 1558273"/>
              <a:gd name="connsiteY17" fmla="*/ 1344706 h 1510938"/>
              <a:gd name="connsiteX18" fmla="*/ 510988 w 1558273"/>
              <a:gd name="connsiteY18" fmla="*/ 1371600 h 1510938"/>
              <a:gd name="connsiteX19" fmla="*/ 618565 w 1558273"/>
              <a:gd name="connsiteY19" fmla="*/ 1398494 h 1510938"/>
              <a:gd name="connsiteX20" fmla="*/ 699247 w 1558273"/>
              <a:gd name="connsiteY20" fmla="*/ 1425388 h 1510938"/>
              <a:gd name="connsiteX21" fmla="*/ 753035 w 1558273"/>
              <a:gd name="connsiteY21" fmla="*/ 1438835 h 1510938"/>
              <a:gd name="connsiteX22" fmla="*/ 833718 w 1558273"/>
              <a:gd name="connsiteY22" fmla="*/ 1465729 h 1510938"/>
              <a:gd name="connsiteX23" fmla="*/ 954741 w 1558273"/>
              <a:gd name="connsiteY23" fmla="*/ 1479177 h 1510938"/>
              <a:gd name="connsiteX24" fmla="*/ 1492624 w 1558273"/>
              <a:gd name="connsiteY24" fmla="*/ 1479177 h 1510938"/>
              <a:gd name="connsiteX25" fmla="*/ 1519518 w 1558273"/>
              <a:gd name="connsiteY25" fmla="*/ 1452282 h 1510938"/>
              <a:gd name="connsiteX26" fmla="*/ 1532965 w 1558273"/>
              <a:gd name="connsiteY26" fmla="*/ 1062318 h 1510938"/>
              <a:gd name="connsiteX27" fmla="*/ 1506071 w 1558273"/>
              <a:gd name="connsiteY27" fmla="*/ 981635 h 1510938"/>
              <a:gd name="connsiteX28" fmla="*/ 1492624 w 1558273"/>
              <a:gd name="connsiteY28" fmla="*/ 941294 h 1510938"/>
              <a:gd name="connsiteX29" fmla="*/ 1519518 w 1558273"/>
              <a:gd name="connsiteY29" fmla="*/ 309282 h 1510938"/>
              <a:gd name="connsiteX30" fmla="*/ 1532965 w 1558273"/>
              <a:gd name="connsiteY30" fmla="*/ 255494 h 1510938"/>
              <a:gd name="connsiteX31" fmla="*/ 1506071 w 1558273"/>
              <a:gd name="connsiteY31" fmla="*/ 121024 h 1510938"/>
              <a:gd name="connsiteX32" fmla="*/ 1479177 w 1558273"/>
              <a:gd name="connsiteY32" fmla="*/ 80682 h 1510938"/>
              <a:gd name="connsiteX33" fmla="*/ 1452282 w 1558273"/>
              <a:gd name="connsiteY33" fmla="*/ 53788 h 1510938"/>
              <a:gd name="connsiteX34" fmla="*/ 1371600 w 1558273"/>
              <a:gd name="connsiteY34" fmla="*/ 0 h 1510938"/>
              <a:gd name="connsiteX35" fmla="*/ 1021977 w 1558273"/>
              <a:gd name="connsiteY35" fmla="*/ 13447 h 1510938"/>
              <a:gd name="connsiteX36" fmla="*/ 860612 w 1558273"/>
              <a:gd name="connsiteY36" fmla="*/ 53788 h 1510938"/>
              <a:gd name="connsiteX37" fmla="*/ 806824 w 1558273"/>
              <a:gd name="connsiteY37" fmla="*/ 67235 h 1510938"/>
              <a:gd name="connsiteX38" fmla="*/ 753035 w 1558273"/>
              <a:gd name="connsiteY38" fmla="*/ 94129 h 1510938"/>
              <a:gd name="connsiteX39" fmla="*/ 672353 w 1558273"/>
              <a:gd name="connsiteY39" fmla="*/ 107577 h 1510938"/>
              <a:gd name="connsiteX40" fmla="*/ 632012 w 1558273"/>
              <a:gd name="connsiteY40" fmla="*/ 121024 h 1510938"/>
              <a:gd name="connsiteX41" fmla="*/ 497541 w 1558273"/>
              <a:gd name="connsiteY41" fmla="*/ 161365 h 1510938"/>
              <a:gd name="connsiteX42" fmla="*/ 443753 w 1558273"/>
              <a:gd name="connsiteY42" fmla="*/ 188259 h 1510938"/>
              <a:gd name="connsiteX43" fmla="*/ 403412 w 1558273"/>
              <a:gd name="connsiteY43" fmla="*/ 228600 h 1510938"/>
              <a:gd name="connsiteX44" fmla="*/ 363071 w 1558273"/>
              <a:gd name="connsiteY44" fmla="*/ 255494 h 1510938"/>
              <a:gd name="connsiteX45" fmla="*/ 336177 w 1558273"/>
              <a:gd name="connsiteY45" fmla="*/ 336177 h 15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58273" h="1510938">
                <a:moveTo>
                  <a:pt x="336177" y="336177"/>
                </a:moveTo>
                <a:lnTo>
                  <a:pt x="336177" y="336177"/>
                </a:lnTo>
                <a:cubicBezTo>
                  <a:pt x="318247" y="372036"/>
                  <a:pt x="301586" y="408557"/>
                  <a:pt x="282388" y="443753"/>
                </a:cubicBezTo>
                <a:cubicBezTo>
                  <a:pt x="274649" y="457941"/>
                  <a:pt x="268941" y="475129"/>
                  <a:pt x="255494" y="484094"/>
                </a:cubicBezTo>
                <a:cubicBezTo>
                  <a:pt x="240117" y="494345"/>
                  <a:pt x="219635" y="493059"/>
                  <a:pt x="201706" y="497541"/>
                </a:cubicBezTo>
                <a:cubicBezTo>
                  <a:pt x="125067" y="574180"/>
                  <a:pt x="202389" y="510695"/>
                  <a:pt x="107577" y="551329"/>
                </a:cubicBezTo>
                <a:cubicBezTo>
                  <a:pt x="80154" y="563082"/>
                  <a:pt x="44844" y="597025"/>
                  <a:pt x="26894" y="618565"/>
                </a:cubicBezTo>
                <a:cubicBezTo>
                  <a:pt x="16548" y="630980"/>
                  <a:pt x="8965" y="645459"/>
                  <a:pt x="0" y="658906"/>
                </a:cubicBezTo>
                <a:cubicBezTo>
                  <a:pt x="4482" y="730624"/>
                  <a:pt x="6297" y="802558"/>
                  <a:pt x="13447" y="874059"/>
                </a:cubicBezTo>
                <a:cubicBezTo>
                  <a:pt x="17004" y="909631"/>
                  <a:pt x="46767" y="980443"/>
                  <a:pt x="53788" y="1008529"/>
                </a:cubicBezTo>
                <a:cubicBezTo>
                  <a:pt x="58270" y="1026459"/>
                  <a:pt x="59955" y="1045331"/>
                  <a:pt x="67235" y="1062318"/>
                </a:cubicBezTo>
                <a:cubicBezTo>
                  <a:pt x="73601" y="1077173"/>
                  <a:pt x="86901" y="1088204"/>
                  <a:pt x="94129" y="1102659"/>
                </a:cubicBezTo>
                <a:cubicBezTo>
                  <a:pt x="100468" y="1115337"/>
                  <a:pt x="98875" y="1131811"/>
                  <a:pt x="107577" y="1143000"/>
                </a:cubicBezTo>
                <a:cubicBezTo>
                  <a:pt x="130928" y="1173022"/>
                  <a:pt x="161365" y="1196788"/>
                  <a:pt x="188259" y="1223682"/>
                </a:cubicBezTo>
                <a:cubicBezTo>
                  <a:pt x="197224" y="1232647"/>
                  <a:pt x="203125" y="1246568"/>
                  <a:pt x="215153" y="1250577"/>
                </a:cubicBezTo>
                <a:cubicBezTo>
                  <a:pt x="228600" y="1255059"/>
                  <a:pt x="243103" y="1257140"/>
                  <a:pt x="255494" y="1264024"/>
                </a:cubicBezTo>
                <a:cubicBezTo>
                  <a:pt x="283749" y="1279721"/>
                  <a:pt x="305513" y="1307591"/>
                  <a:pt x="336177" y="1317812"/>
                </a:cubicBezTo>
                <a:cubicBezTo>
                  <a:pt x="471751" y="1363003"/>
                  <a:pt x="261458" y="1294052"/>
                  <a:pt x="430306" y="1344706"/>
                </a:cubicBezTo>
                <a:cubicBezTo>
                  <a:pt x="457459" y="1352852"/>
                  <a:pt x="483486" y="1364724"/>
                  <a:pt x="510988" y="1371600"/>
                </a:cubicBezTo>
                <a:cubicBezTo>
                  <a:pt x="546847" y="1380565"/>
                  <a:pt x="583499" y="1386805"/>
                  <a:pt x="618565" y="1398494"/>
                </a:cubicBezTo>
                <a:cubicBezTo>
                  <a:pt x="645459" y="1407459"/>
                  <a:pt x="671745" y="1418512"/>
                  <a:pt x="699247" y="1425388"/>
                </a:cubicBezTo>
                <a:cubicBezTo>
                  <a:pt x="717176" y="1429870"/>
                  <a:pt x="735333" y="1433525"/>
                  <a:pt x="753035" y="1438835"/>
                </a:cubicBezTo>
                <a:cubicBezTo>
                  <a:pt x="780189" y="1446981"/>
                  <a:pt x="805542" y="1462598"/>
                  <a:pt x="833718" y="1465729"/>
                </a:cubicBezTo>
                <a:lnTo>
                  <a:pt x="954741" y="1479177"/>
                </a:lnTo>
                <a:cubicBezTo>
                  <a:pt x="1156186" y="1529538"/>
                  <a:pt x="1068235" y="1512682"/>
                  <a:pt x="1492624" y="1479177"/>
                </a:cubicBezTo>
                <a:cubicBezTo>
                  <a:pt x="1505263" y="1478179"/>
                  <a:pt x="1510553" y="1461247"/>
                  <a:pt x="1519518" y="1452282"/>
                </a:cubicBezTo>
                <a:cubicBezTo>
                  <a:pt x="1574799" y="1286438"/>
                  <a:pt x="1563094" y="1353569"/>
                  <a:pt x="1532965" y="1062318"/>
                </a:cubicBezTo>
                <a:cubicBezTo>
                  <a:pt x="1530048" y="1034119"/>
                  <a:pt x="1515036" y="1008529"/>
                  <a:pt x="1506071" y="981635"/>
                </a:cubicBezTo>
                <a:lnTo>
                  <a:pt x="1492624" y="941294"/>
                </a:lnTo>
                <a:cubicBezTo>
                  <a:pt x="1498557" y="698038"/>
                  <a:pt x="1477063" y="521560"/>
                  <a:pt x="1519518" y="309282"/>
                </a:cubicBezTo>
                <a:cubicBezTo>
                  <a:pt x="1523142" y="291160"/>
                  <a:pt x="1528483" y="273423"/>
                  <a:pt x="1532965" y="255494"/>
                </a:cubicBezTo>
                <a:cubicBezTo>
                  <a:pt x="1528009" y="220804"/>
                  <a:pt x="1524847" y="158576"/>
                  <a:pt x="1506071" y="121024"/>
                </a:cubicBezTo>
                <a:cubicBezTo>
                  <a:pt x="1498843" y="106569"/>
                  <a:pt x="1489273" y="93302"/>
                  <a:pt x="1479177" y="80682"/>
                </a:cubicBezTo>
                <a:cubicBezTo>
                  <a:pt x="1471257" y="70782"/>
                  <a:pt x="1462425" y="61395"/>
                  <a:pt x="1452282" y="53788"/>
                </a:cubicBezTo>
                <a:cubicBezTo>
                  <a:pt x="1426424" y="34395"/>
                  <a:pt x="1371600" y="0"/>
                  <a:pt x="1371600" y="0"/>
                </a:cubicBezTo>
                <a:cubicBezTo>
                  <a:pt x="1255059" y="4482"/>
                  <a:pt x="1138377" y="6172"/>
                  <a:pt x="1021977" y="13447"/>
                </a:cubicBezTo>
                <a:cubicBezTo>
                  <a:pt x="928144" y="19312"/>
                  <a:pt x="951758" y="31001"/>
                  <a:pt x="860612" y="53788"/>
                </a:cubicBezTo>
                <a:cubicBezTo>
                  <a:pt x="842683" y="58270"/>
                  <a:pt x="824128" y="60746"/>
                  <a:pt x="806824" y="67235"/>
                </a:cubicBezTo>
                <a:cubicBezTo>
                  <a:pt x="788054" y="74274"/>
                  <a:pt x="772235" y="88369"/>
                  <a:pt x="753035" y="94129"/>
                </a:cubicBezTo>
                <a:cubicBezTo>
                  <a:pt x="726920" y="101964"/>
                  <a:pt x="698969" y="101662"/>
                  <a:pt x="672353" y="107577"/>
                </a:cubicBezTo>
                <a:cubicBezTo>
                  <a:pt x="658516" y="110652"/>
                  <a:pt x="645641" y="117130"/>
                  <a:pt x="632012" y="121024"/>
                </a:cubicBezTo>
                <a:cubicBezTo>
                  <a:pt x="586974" y="133892"/>
                  <a:pt x="540147" y="140062"/>
                  <a:pt x="497541" y="161365"/>
                </a:cubicBezTo>
                <a:cubicBezTo>
                  <a:pt x="479612" y="170330"/>
                  <a:pt x="460065" y="176608"/>
                  <a:pt x="443753" y="188259"/>
                </a:cubicBezTo>
                <a:cubicBezTo>
                  <a:pt x="428278" y="199312"/>
                  <a:pt x="418021" y="216426"/>
                  <a:pt x="403412" y="228600"/>
                </a:cubicBezTo>
                <a:cubicBezTo>
                  <a:pt x="390997" y="238946"/>
                  <a:pt x="376518" y="246529"/>
                  <a:pt x="363071" y="255494"/>
                </a:cubicBezTo>
                <a:lnTo>
                  <a:pt x="336177" y="336177"/>
                </a:ln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434944" y="1706089"/>
            <a:ext cx="772245" cy="4185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43699" y="209628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4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018930" y="847165"/>
            <a:ext cx="1815353" cy="1653988"/>
          </a:xfrm>
          <a:custGeom>
            <a:avLst/>
            <a:gdLst>
              <a:gd name="connsiteX0" fmla="*/ 1129553 w 1815353"/>
              <a:gd name="connsiteY0" fmla="*/ 685800 h 1653988"/>
              <a:gd name="connsiteX1" fmla="*/ 1129553 w 1815353"/>
              <a:gd name="connsiteY1" fmla="*/ 685800 h 1653988"/>
              <a:gd name="connsiteX2" fmla="*/ 1089212 w 1815353"/>
              <a:gd name="connsiteY2" fmla="*/ 820270 h 1653988"/>
              <a:gd name="connsiteX3" fmla="*/ 1075765 w 1815353"/>
              <a:gd name="connsiteY3" fmla="*/ 914400 h 1653988"/>
              <a:gd name="connsiteX4" fmla="*/ 1048871 w 1815353"/>
              <a:gd name="connsiteY4" fmla="*/ 954741 h 1653988"/>
              <a:gd name="connsiteX5" fmla="*/ 1035424 w 1815353"/>
              <a:gd name="connsiteY5" fmla="*/ 995082 h 1653988"/>
              <a:gd name="connsiteX6" fmla="*/ 995083 w 1815353"/>
              <a:gd name="connsiteY6" fmla="*/ 1008529 h 1653988"/>
              <a:gd name="connsiteX7" fmla="*/ 941295 w 1815353"/>
              <a:gd name="connsiteY7" fmla="*/ 1035423 h 1653988"/>
              <a:gd name="connsiteX8" fmla="*/ 699247 w 1815353"/>
              <a:gd name="connsiteY8" fmla="*/ 1021976 h 1653988"/>
              <a:gd name="connsiteX9" fmla="*/ 215153 w 1815353"/>
              <a:gd name="connsiteY9" fmla="*/ 1048870 h 1653988"/>
              <a:gd name="connsiteX10" fmla="*/ 174812 w 1815353"/>
              <a:gd name="connsiteY10" fmla="*/ 1062317 h 1653988"/>
              <a:gd name="connsiteX11" fmla="*/ 121024 w 1815353"/>
              <a:gd name="connsiteY11" fmla="*/ 1089211 h 1653988"/>
              <a:gd name="connsiteX12" fmla="*/ 80683 w 1815353"/>
              <a:gd name="connsiteY12" fmla="*/ 1129553 h 1653988"/>
              <a:gd name="connsiteX13" fmla="*/ 26895 w 1815353"/>
              <a:gd name="connsiteY13" fmla="*/ 1143000 h 1653988"/>
              <a:gd name="connsiteX14" fmla="*/ 13447 w 1815353"/>
              <a:gd name="connsiteY14" fmla="*/ 1183341 h 1653988"/>
              <a:gd name="connsiteX15" fmla="*/ 0 w 1815353"/>
              <a:gd name="connsiteY15" fmla="*/ 1237129 h 1653988"/>
              <a:gd name="connsiteX16" fmla="*/ 26895 w 1815353"/>
              <a:gd name="connsiteY16" fmla="*/ 1411941 h 1653988"/>
              <a:gd name="connsiteX17" fmla="*/ 80683 w 1815353"/>
              <a:gd name="connsiteY17" fmla="*/ 1492623 h 1653988"/>
              <a:gd name="connsiteX18" fmla="*/ 228600 w 1815353"/>
              <a:gd name="connsiteY18" fmla="*/ 1613647 h 1653988"/>
              <a:gd name="connsiteX19" fmla="*/ 268942 w 1815353"/>
              <a:gd name="connsiteY19" fmla="*/ 1640541 h 1653988"/>
              <a:gd name="connsiteX20" fmla="*/ 403412 w 1815353"/>
              <a:gd name="connsiteY20" fmla="*/ 1653988 h 1653988"/>
              <a:gd name="connsiteX21" fmla="*/ 1680883 w 1815353"/>
              <a:gd name="connsiteY21" fmla="*/ 1640541 h 1653988"/>
              <a:gd name="connsiteX22" fmla="*/ 1761565 w 1815353"/>
              <a:gd name="connsiteY22" fmla="*/ 1600200 h 1653988"/>
              <a:gd name="connsiteX23" fmla="*/ 1775012 w 1815353"/>
              <a:gd name="connsiteY23" fmla="*/ 1559859 h 1653988"/>
              <a:gd name="connsiteX24" fmla="*/ 1801906 w 1815353"/>
              <a:gd name="connsiteY24" fmla="*/ 1532964 h 1653988"/>
              <a:gd name="connsiteX25" fmla="*/ 1815353 w 1815353"/>
              <a:gd name="connsiteY25" fmla="*/ 1438835 h 1653988"/>
              <a:gd name="connsiteX26" fmla="*/ 1788459 w 1815353"/>
              <a:gd name="connsiteY26" fmla="*/ 1169894 h 1653988"/>
              <a:gd name="connsiteX27" fmla="*/ 1761565 w 1815353"/>
              <a:gd name="connsiteY27" fmla="*/ 1116106 h 1653988"/>
              <a:gd name="connsiteX28" fmla="*/ 1748118 w 1815353"/>
              <a:gd name="connsiteY28" fmla="*/ 1048870 h 1653988"/>
              <a:gd name="connsiteX29" fmla="*/ 1734671 w 1815353"/>
              <a:gd name="connsiteY29" fmla="*/ 954741 h 1653988"/>
              <a:gd name="connsiteX30" fmla="*/ 1721224 w 1815353"/>
              <a:gd name="connsiteY30" fmla="*/ 900953 h 1653988"/>
              <a:gd name="connsiteX31" fmla="*/ 1734671 w 1815353"/>
              <a:gd name="connsiteY31" fmla="*/ 403411 h 1653988"/>
              <a:gd name="connsiteX32" fmla="*/ 1761565 w 1815353"/>
              <a:gd name="connsiteY32" fmla="*/ 322729 h 1653988"/>
              <a:gd name="connsiteX33" fmla="*/ 1775012 w 1815353"/>
              <a:gd name="connsiteY33" fmla="*/ 255494 h 1653988"/>
              <a:gd name="connsiteX34" fmla="*/ 1788459 w 1815353"/>
              <a:gd name="connsiteY34" fmla="*/ 201706 h 1653988"/>
              <a:gd name="connsiteX35" fmla="*/ 1775012 w 1815353"/>
              <a:gd name="connsiteY35" fmla="*/ 121023 h 1653988"/>
              <a:gd name="connsiteX36" fmla="*/ 1748118 w 1815353"/>
              <a:gd name="connsiteY36" fmla="*/ 80682 h 1653988"/>
              <a:gd name="connsiteX37" fmla="*/ 1653989 w 1815353"/>
              <a:gd name="connsiteY37" fmla="*/ 13447 h 1653988"/>
              <a:gd name="connsiteX38" fmla="*/ 1573306 w 1815353"/>
              <a:gd name="connsiteY38" fmla="*/ 0 h 1653988"/>
              <a:gd name="connsiteX39" fmla="*/ 1465730 w 1815353"/>
              <a:gd name="connsiteY39" fmla="*/ 13447 h 1653988"/>
              <a:gd name="connsiteX40" fmla="*/ 1411942 w 1815353"/>
              <a:gd name="connsiteY40" fmla="*/ 40341 h 1653988"/>
              <a:gd name="connsiteX41" fmla="*/ 1371600 w 1815353"/>
              <a:gd name="connsiteY41" fmla="*/ 53788 h 1653988"/>
              <a:gd name="connsiteX42" fmla="*/ 1317812 w 1815353"/>
              <a:gd name="connsiteY42" fmla="*/ 94129 h 1653988"/>
              <a:gd name="connsiteX43" fmla="*/ 1277471 w 1815353"/>
              <a:gd name="connsiteY43" fmla="*/ 107576 h 1653988"/>
              <a:gd name="connsiteX44" fmla="*/ 1237130 w 1815353"/>
              <a:gd name="connsiteY44" fmla="*/ 147917 h 1653988"/>
              <a:gd name="connsiteX45" fmla="*/ 1169895 w 1815353"/>
              <a:gd name="connsiteY45" fmla="*/ 201706 h 1653988"/>
              <a:gd name="connsiteX46" fmla="*/ 1129553 w 1815353"/>
              <a:gd name="connsiteY46" fmla="*/ 282388 h 1653988"/>
              <a:gd name="connsiteX47" fmla="*/ 1116106 w 1815353"/>
              <a:gd name="connsiteY47" fmla="*/ 322729 h 1653988"/>
              <a:gd name="connsiteX48" fmla="*/ 1116106 w 1815353"/>
              <a:gd name="connsiteY48" fmla="*/ 658906 h 1653988"/>
              <a:gd name="connsiteX49" fmla="*/ 1129553 w 1815353"/>
              <a:gd name="connsiteY49" fmla="*/ 685800 h 16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15353" h="1653988">
                <a:moveTo>
                  <a:pt x="1129553" y="685800"/>
                </a:moveTo>
                <a:lnTo>
                  <a:pt x="1129553" y="685800"/>
                </a:lnTo>
                <a:cubicBezTo>
                  <a:pt x="1116106" y="730623"/>
                  <a:pt x="1099930" y="774717"/>
                  <a:pt x="1089212" y="820270"/>
                </a:cubicBezTo>
                <a:cubicBezTo>
                  <a:pt x="1081953" y="851123"/>
                  <a:pt x="1084872" y="884041"/>
                  <a:pt x="1075765" y="914400"/>
                </a:cubicBezTo>
                <a:cubicBezTo>
                  <a:pt x="1071121" y="929880"/>
                  <a:pt x="1056099" y="940286"/>
                  <a:pt x="1048871" y="954741"/>
                </a:cubicBezTo>
                <a:cubicBezTo>
                  <a:pt x="1042532" y="967419"/>
                  <a:pt x="1045447" y="985059"/>
                  <a:pt x="1035424" y="995082"/>
                </a:cubicBezTo>
                <a:cubicBezTo>
                  <a:pt x="1025401" y="1005105"/>
                  <a:pt x="1008111" y="1002945"/>
                  <a:pt x="995083" y="1008529"/>
                </a:cubicBezTo>
                <a:cubicBezTo>
                  <a:pt x="976658" y="1016425"/>
                  <a:pt x="959224" y="1026458"/>
                  <a:pt x="941295" y="1035423"/>
                </a:cubicBezTo>
                <a:cubicBezTo>
                  <a:pt x="860612" y="1030941"/>
                  <a:pt x="780054" y="1021976"/>
                  <a:pt x="699247" y="1021976"/>
                </a:cubicBezTo>
                <a:cubicBezTo>
                  <a:pt x="486901" y="1021976"/>
                  <a:pt x="377713" y="1002425"/>
                  <a:pt x="215153" y="1048870"/>
                </a:cubicBezTo>
                <a:cubicBezTo>
                  <a:pt x="201524" y="1052764"/>
                  <a:pt x="187840" y="1056733"/>
                  <a:pt x="174812" y="1062317"/>
                </a:cubicBezTo>
                <a:cubicBezTo>
                  <a:pt x="156387" y="1070213"/>
                  <a:pt x="138953" y="1080246"/>
                  <a:pt x="121024" y="1089211"/>
                </a:cubicBezTo>
                <a:cubicBezTo>
                  <a:pt x="107577" y="1102658"/>
                  <a:pt x="97194" y="1120118"/>
                  <a:pt x="80683" y="1129553"/>
                </a:cubicBezTo>
                <a:cubicBezTo>
                  <a:pt x="64637" y="1138722"/>
                  <a:pt x="41326" y="1131455"/>
                  <a:pt x="26895" y="1143000"/>
                </a:cubicBezTo>
                <a:cubicBezTo>
                  <a:pt x="15827" y="1151855"/>
                  <a:pt x="17341" y="1169712"/>
                  <a:pt x="13447" y="1183341"/>
                </a:cubicBezTo>
                <a:cubicBezTo>
                  <a:pt x="8370" y="1201111"/>
                  <a:pt x="4482" y="1219200"/>
                  <a:pt x="0" y="1237129"/>
                </a:cubicBezTo>
                <a:cubicBezTo>
                  <a:pt x="8965" y="1295400"/>
                  <a:pt x="9141" y="1355721"/>
                  <a:pt x="26895" y="1411941"/>
                </a:cubicBezTo>
                <a:cubicBezTo>
                  <a:pt x="36628" y="1442763"/>
                  <a:pt x="57828" y="1469767"/>
                  <a:pt x="80683" y="1492623"/>
                </a:cubicBezTo>
                <a:cubicBezTo>
                  <a:pt x="170772" y="1582713"/>
                  <a:pt x="121548" y="1542279"/>
                  <a:pt x="228600" y="1613647"/>
                </a:cubicBezTo>
                <a:cubicBezTo>
                  <a:pt x="242047" y="1622612"/>
                  <a:pt x="252861" y="1638933"/>
                  <a:pt x="268942" y="1640541"/>
                </a:cubicBezTo>
                <a:lnTo>
                  <a:pt x="403412" y="1653988"/>
                </a:lnTo>
                <a:lnTo>
                  <a:pt x="1680883" y="1640541"/>
                </a:lnTo>
                <a:cubicBezTo>
                  <a:pt x="1709599" y="1639955"/>
                  <a:pt x="1740166" y="1614466"/>
                  <a:pt x="1761565" y="1600200"/>
                </a:cubicBezTo>
                <a:cubicBezTo>
                  <a:pt x="1766047" y="1586753"/>
                  <a:pt x="1767719" y="1572013"/>
                  <a:pt x="1775012" y="1559859"/>
                </a:cubicBezTo>
                <a:cubicBezTo>
                  <a:pt x="1781535" y="1548987"/>
                  <a:pt x="1797897" y="1544992"/>
                  <a:pt x="1801906" y="1532964"/>
                </a:cubicBezTo>
                <a:cubicBezTo>
                  <a:pt x="1811929" y="1502896"/>
                  <a:pt x="1810871" y="1470211"/>
                  <a:pt x="1815353" y="1438835"/>
                </a:cubicBezTo>
                <a:cubicBezTo>
                  <a:pt x="1810274" y="1352488"/>
                  <a:pt x="1824336" y="1253607"/>
                  <a:pt x="1788459" y="1169894"/>
                </a:cubicBezTo>
                <a:cubicBezTo>
                  <a:pt x="1780563" y="1151469"/>
                  <a:pt x="1770530" y="1134035"/>
                  <a:pt x="1761565" y="1116106"/>
                </a:cubicBezTo>
                <a:cubicBezTo>
                  <a:pt x="1757083" y="1093694"/>
                  <a:pt x="1751875" y="1071415"/>
                  <a:pt x="1748118" y="1048870"/>
                </a:cubicBezTo>
                <a:cubicBezTo>
                  <a:pt x="1742907" y="1017606"/>
                  <a:pt x="1740341" y="985925"/>
                  <a:pt x="1734671" y="954741"/>
                </a:cubicBezTo>
                <a:cubicBezTo>
                  <a:pt x="1731365" y="936558"/>
                  <a:pt x="1725706" y="918882"/>
                  <a:pt x="1721224" y="900953"/>
                </a:cubicBezTo>
                <a:cubicBezTo>
                  <a:pt x="1725706" y="735106"/>
                  <a:pt x="1723124" y="568917"/>
                  <a:pt x="1734671" y="403411"/>
                </a:cubicBezTo>
                <a:cubicBezTo>
                  <a:pt x="1736644" y="375131"/>
                  <a:pt x="1754106" y="350079"/>
                  <a:pt x="1761565" y="322729"/>
                </a:cubicBezTo>
                <a:cubicBezTo>
                  <a:pt x="1767579" y="300679"/>
                  <a:pt x="1770054" y="277805"/>
                  <a:pt x="1775012" y="255494"/>
                </a:cubicBezTo>
                <a:cubicBezTo>
                  <a:pt x="1779021" y="237453"/>
                  <a:pt x="1783977" y="219635"/>
                  <a:pt x="1788459" y="201706"/>
                </a:cubicBezTo>
                <a:cubicBezTo>
                  <a:pt x="1783977" y="174812"/>
                  <a:pt x="1783634" y="146889"/>
                  <a:pt x="1775012" y="121023"/>
                </a:cubicBezTo>
                <a:cubicBezTo>
                  <a:pt x="1769901" y="105691"/>
                  <a:pt x="1758464" y="93097"/>
                  <a:pt x="1748118" y="80682"/>
                </a:cubicBezTo>
                <a:cubicBezTo>
                  <a:pt x="1720643" y="47712"/>
                  <a:pt x="1696284" y="26135"/>
                  <a:pt x="1653989" y="13447"/>
                </a:cubicBezTo>
                <a:cubicBezTo>
                  <a:pt x="1627874" y="5612"/>
                  <a:pt x="1600200" y="4482"/>
                  <a:pt x="1573306" y="0"/>
                </a:cubicBezTo>
                <a:cubicBezTo>
                  <a:pt x="1537447" y="4482"/>
                  <a:pt x="1500789" y="4682"/>
                  <a:pt x="1465730" y="13447"/>
                </a:cubicBezTo>
                <a:cubicBezTo>
                  <a:pt x="1446283" y="18309"/>
                  <a:pt x="1430367" y="32445"/>
                  <a:pt x="1411942" y="40341"/>
                </a:cubicBezTo>
                <a:cubicBezTo>
                  <a:pt x="1398913" y="45925"/>
                  <a:pt x="1385047" y="49306"/>
                  <a:pt x="1371600" y="53788"/>
                </a:cubicBezTo>
                <a:cubicBezTo>
                  <a:pt x="1353671" y="67235"/>
                  <a:pt x="1337271" y="83010"/>
                  <a:pt x="1317812" y="94129"/>
                </a:cubicBezTo>
                <a:cubicBezTo>
                  <a:pt x="1305505" y="101161"/>
                  <a:pt x="1289265" y="99713"/>
                  <a:pt x="1277471" y="107576"/>
                </a:cubicBezTo>
                <a:cubicBezTo>
                  <a:pt x="1261648" y="118125"/>
                  <a:pt x="1251739" y="135743"/>
                  <a:pt x="1237130" y="147917"/>
                </a:cubicBezTo>
                <a:cubicBezTo>
                  <a:pt x="1135362" y="232724"/>
                  <a:pt x="1248130" y="123468"/>
                  <a:pt x="1169895" y="201706"/>
                </a:cubicBezTo>
                <a:cubicBezTo>
                  <a:pt x="1136091" y="303111"/>
                  <a:pt x="1181692" y="178110"/>
                  <a:pt x="1129553" y="282388"/>
                </a:cubicBezTo>
                <a:cubicBezTo>
                  <a:pt x="1123214" y="295066"/>
                  <a:pt x="1120588" y="309282"/>
                  <a:pt x="1116106" y="322729"/>
                </a:cubicBezTo>
                <a:cubicBezTo>
                  <a:pt x="1096058" y="483116"/>
                  <a:pt x="1094482" y="442668"/>
                  <a:pt x="1116106" y="658906"/>
                </a:cubicBezTo>
                <a:cubicBezTo>
                  <a:pt x="1130970" y="807551"/>
                  <a:pt x="1127312" y="681318"/>
                  <a:pt x="1129553" y="68580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08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 animBg="1"/>
      <p:bldP spid="31" grpId="0"/>
      <p:bldP spid="15" grpId="0" animBg="1"/>
      <p:bldP spid="42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80116" y="943779"/>
            <a:ext cx="3481748" cy="1564047"/>
            <a:chOff x="5556116" y="943778"/>
            <a:chExt cx="3481748" cy="156404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116" y="943778"/>
              <a:ext cx="3481748" cy="13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181970" y="2153882"/>
              <a:ext cx="303370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195814B7-1069-B237-73BF-E95485C1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41</a:t>
            </a:fld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6" y="1108862"/>
            <a:ext cx="5031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Step 3:</a:t>
            </a:r>
            <a:r>
              <a:rPr lang="en-US" altLang="en-US" sz="2400" dirty="0"/>
              <a:t>	Going into the 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loop: </a:t>
            </a:r>
            <a:br>
              <a:rPr lang="en-US" altLang="en-US" sz="2400" dirty="0"/>
            </a:b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}, </a:t>
            </a:r>
          </a:p>
          <a:p>
            <a:pPr marL="979488" indent="-979488">
              <a:tabLst>
                <a:tab pos="979488" algn="l"/>
              </a:tabLst>
            </a:pPr>
            <a:r>
              <a:rPr lang="en-US" altLang="en-US" sz="2400" i="1" dirty="0"/>
              <a:t>	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}}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8355" y="2656813"/>
            <a:ext cx="8190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800" b="1" dirty="0"/>
              <a:t>During iteration:</a:t>
            </a:r>
            <a:r>
              <a:rPr lang="en-US" altLang="en-US" sz="2800" dirty="0"/>
              <a:t>	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i="1" dirty="0"/>
              <a:t>F </a:t>
            </a:r>
            <a:r>
              <a:rPr lang="en-US" altLang="en-US" sz="2800" dirty="0"/>
              <a:t>= {</a:t>
            </a:r>
            <a:r>
              <a:rPr lang="en-US" altLang="en-US" sz="2800" i="1" dirty="0"/>
              <a:t>d</a:t>
            </a:r>
            <a:r>
              <a:rPr lang="en-US" altLang="en-US" sz="2800" dirty="0"/>
              <a:t>,</a:t>
            </a:r>
            <a:r>
              <a:rPr lang="en-US" altLang="en-US" sz="2800" i="1" dirty="0"/>
              <a:t> e</a:t>
            </a:r>
            <a:r>
              <a:rPr lang="en-US" altLang="en-US" sz="2800" dirty="0"/>
              <a:t>},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9,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e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5. 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e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becomes 5 because </a:t>
            </a:r>
            <a:r>
              <a:rPr lang="en-US" altLang="en-US" sz="2800" i="1" dirty="0"/>
              <a:t>ace</a:t>
            </a:r>
            <a:r>
              <a:rPr lang="en-US" altLang="en-US" sz="2800" dirty="0"/>
              <a:t>, which has length 5, is a shorter path to </a:t>
            </a:r>
            <a:r>
              <a:rPr lang="en-US" altLang="en-US" sz="2800" i="1" dirty="0"/>
              <a:t>e </a:t>
            </a:r>
            <a:r>
              <a:rPr lang="en-US" altLang="en-US" sz="2800" dirty="0"/>
              <a:t>than </a:t>
            </a:r>
            <a:r>
              <a:rPr lang="en-US" altLang="en-US" sz="2800" i="1" dirty="0"/>
              <a:t>abe</a:t>
            </a:r>
            <a:r>
              <a:rPr lang="en-US" altLang="en-US" sz="2800" dirty="0"/>
              <a:t>, which has length 8. Since        </a:t>
            </a: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e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&lt;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),</a:t>
            </a:r>
            <a:r>
              <a:rPr lang="en-US" altLang="en-US" sz="2800" i="1" dirty="0"/>
              <a:t> e </a:t>
            </a:r>
            <a:r>
              <a:rPr lang="en-US" altLang="en-US" sz="2800" dirty="0"/>
              <a:t>is added to </a:t>
            </a:r>
            <a:r>
              <a:rPr lang="en-US" altLang="en-US" sz="2800" i="1" dirty="0"/>
              <a:t>V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500" dirty="0"/>
              <a:t> 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{</a:t>
            </a:r>
            <a:r>
              <a:rPr lang="en-US" altLang="en-US" sz="2800" i="1" dirty="0"/>
              <a:t>c</a:t>
            </a:r>
            <a:r>
              <a:rPr lang="en-US" altLang="en-US" sz="2800" dirty="0"/>
              <a:t>,</a:t>
            </a:r>
            <a:r>
              <a:rPr lang="en-US" altLang="en-US" sz="2800" i="1" dirty="0"/>
              <a:t> e</a:t>
            </a:r>
            <a:r>
              <a:rPr lang="en-US" altLang="en-US" sz="2800" dirty="0"/>
              <a:t>} is added to </a:t>
            </a:r>
            <a:r>
              <a:rPr lang="en-US" altLang="en-US" sz="2800" i="1" dirty="0"/>
              <a:t>E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500" dirty="0"/>
              <a:t> </a:t>
            </a:r>
            <a:r>
              <a:rPr lang="en-US" altLang="en-US" sz="2800" dirty="0"/>
              <a:t>).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34943" y="1273631"/>
            <a:ext cx="816428" cy="432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3607" y="1421351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55285" y="876916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62831" y="208301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61817" y="1706089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35045" y="95275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3</a:t>
            </a:r>
          </a:p>
        </p:txBody>
      </p:sp>
      <p:sp>
        <p:nvSpPr>
          <p:cNvPr id="15" name="Freeform 14"/>
          <p:cNvSpPr/>
          <p:nvPr/>
        </p:nvSpPr>
        <p:spPr>
          <a:xfrm>
            <a:off x="7023848" y="927847"/>
            <a:ext cx="1558273" cy="1510938"/>
          </a:xfrm>
          <a:custGeom>
            <a:avLst/>
            <a:gdLst>
              <a:gd name="connsiteX0" fmla="*/ 336177 w 1558273"/>
              <a:gd name="connsiteY0" fmla="*/ 336177 h 1510938"/>
              <a:gd name="connsiteX1" fmla="*/ 336177 w 1558273"/>
              <a:gd name="connsiteY1" fmla="*/ 336177 h 1510938"/>
              <a:gd name="connsiteX2" fmla="*/ 282388 w 1558273"/>
              <a:gd name="connsiteY2" fmla="*/ 443753 h 1510938"/>
              <a:gd name="connsiteX3" fmla="*/ 255494 w 1558273"/>
              <a:gd name="connsiteY3" fmla="*/ 484094 h 1510938"/>
              <a:gd name="connsiteX4" fmla="*/ 201706 w 1558273"/>
              <a:gd name="connsiteY4" fmla="*/ 497541 h 1510938"/>
              <a:gd name="connsiteX5" fmla="*/ 107577 w 1558273"/>
              <a:gd name="connsiteY5" fmla="*/ 551329 h 1510938"/>
              <a:gd name="connsiteX6" fmla="*/ 26894 w 1558273"/>
              <a:gd name="connsiteY6" fmla="*/ 618565 h 1510938"/>
              <a:gd name="connsiteX7" fmla="*/ 0 w 1558273"/>
              <a:gd name="connsiteY7" fmla="*/ 658906 h 1510938"/>
              <a:gd name="connsiteX8" fmla="*/ 13447 w 1558273"/>
              <a:gd name="connsiteY8" fmla="*/ 874059 h 1510938"/>
              <a:gd name="connsiteX9" fmla="*/ 53788 w 1558273"/>
              <a:gd name="connsiteY9" fmla="*/ 1008529 h 1510938"/>
              <a:gd name="connsiteX10" fmla="*/ 67235 w 1558273"/>
              <a:gd name="connsiteY10" fmla="*/ 1062318 h 1510938"/>
              <a:gd name="connsiteX11" fmla="*/ 94129 w 1558273"/>
              <a:gd name="connsiteY11" fmla="*/ 1102659 h 1510938"/>
              <a:gd name="connsiteX12" fmla="*/ 107577 w 1558273"/>
              <a:gd name="connsiteY12" fmla="*/ 1143000 h 1510938"/>
              <a:gd name="connsiteX13" fmla="*/ 188259 w 1558273"/>
              <a:gd name="connsiteY13" fmla="*/ 1223682 h 1510938"/>
              <a:gd name="connsiteX14" fmla="*/ 215153 w 1558273"/>
              <a:gd name="connsiteY14" fmla="*/ 1250577 h 1510938"/>
              <a:gd name="connsiteX15" fmla="*/ 255494 w 1558273"/>
              <a:gd name="connsiteY15" fmla="*/ 1264024 h 1510938"/>
              <a:gd name="connsiteX16" fmla="*/ 336177 w 1558273"/>
              <a:gd name="connsiteY16" fmla="*/ 1317812 h 1510938"/>
              <a:gd name="connsiteX17" fmla="*/ 430306 w 1558273"/>
              <a:gd name="connsiteY17" fmla="*/ 1344706 h 1510938"/>
              <a:gd name="connsiteX18" fmla="*/ 510988 w 1558273"/>
              <a:gd name="connsiteY18" fmla="*/ 1371600 h 1510938"/>
              <a:gd name="connsiteX19" fmla="*/ 618565 w 1558273"/>
              <a:gd name="connsiteY19" fmla="*/ 1398494 h 1510938"/>
              <a:gd name="connsiteX20" fmla="*/ 699247 w 1558273"/>
              <a:gd name="connsiteY20" fmla="*/ 1425388 h 1510938"/>
              <a:gd name="connsiteX21" fmla="*/ 753035 w 1558273"/>
              <a:gd name="connsiteY21" fmla="*/ 1438835 h 1510938"/>
              <a:gd name="connsiteX22" fmla="*/ 833718 w 1558273"/>
              <a:gd name="connsiteY22" fmla="*/ 1465729 h 1510938"/>
              <a:gd name="connsiteX23" fmla="*/ 954741 w 1558273"/>
              <a:gd name="connsiteY23" fmla="*/ 1479177 h 1510938"/>
              <a:gd name="connsiteX24" fmla="*/ 1492624 w 1558273"/>
              <a:gd name="connsiteY24" fmla="*/ 1479177 h 1510938"/>
              <a:gd name="connsiteX25" fmla="*/ 1519518 w 1558273"/>
              <a:gd name="connsiteY25" fmla="*/ 1452282 h 1510938"/>
              <a:gd name="connsiteX26" fmla="*/ 1532965 w 1558273"/>
              <a:gd name="connsiteY26" fmla="*/ 1062318 h 1510938"/>
              <a:gd name="connsiteX27" fmla="*/ 1506071 w 1558273"/>
              <a:gd name="connsiteY27" fmla="*/ 981635 h 1510938"/>
              <a:gd name="connsiteX28" fmla="*/ 1492624 w 1558273"/>
              <a:gd name="connsiteY28" fmla="*/ 941294 h 1510938"/>
              <a:gd name="connsiteX29" fmla="*/ 1519518 w 1558273"/>
              <a:gd name="connsiteY29" fmla="*/ 309282 h 1510938"/>
              <a:gd name="connsiteX30" fmla="*/ 1532965 w 1558273"/>
              <a:gd name="connsiteY30" fmla="*/ 255494 h 1510938"/>
              <a:gd name="connsiteX31" fmla="*/ 1506071 w 1558273"/>
              <a:gd name="connsiteY31" fmla="*/ 121024 h 1510938"/>
              <a:gd name="connsiteX32" fmla="*/ 1479177 w 1558273"/>
              <a:gd name="connsiteY32" fmla="*/ 80682 h 1510938"/>
              <a:gd name="connsiteX33" fmla="*/ 1452282 w 1558273"/>
              <a:gd name="connsiteY33" fmla="*/ 53788 h 1510938"/>
              <a:gd name="connsiteX34" fmla="*/ 1371600 w 1558273"/>
              <a:gd name="connsiteY34" fmla="*/ 0 h 1510938"/>
              <a:gd name="connsiteX35" fmla="*/ 1021977 w 1558273"/>
              <a:gd name="connsiteY35" fmla="*/ 13447 h 1510938"/>
              <a:gd name="connsiteX36" fmla="*/ 860612 w 1558273"/>
              <a:gd name="connsiteY36" fmla="*/ 53788 h 1510938"/>
              <a:gd name="connsiteX37" fmla="*/ 806824 w 1558273"/>
              <a:gd name="connsiteY37" fmla="*/ 67235 h 1510938"/>
              <a:gd name="connsiteX38" fmla="*/ 753035 w 1558273"/>
              <a:gd name="connsiteY38" fmla="*/ 94129 h 1510938"/>
              <a:gd name="connsiteX39" fmla="*/ 672353 w 1558273"/>
              <a:gd name="connsiteY39" fmla="*/ 107577 h 1510938"/>
              <a:gd name="connsiteX40" fmla="*/ 632012 w 1558273"/>
              <a:gd name="connsiteY40" fmla="*/ 121024 h 1510938"/>
              <a:gd name="connsiteX41" fmla="*/ 497541 w 1558273"/>
              <a:gd name="connsiteY41" fmla="*/ 161365 h 1510938"/>
              <a:gd name="connsiteX42" fmla="*/ 443753 w 1558273"/>
              <a:gd name="connsiteY42" fmla="*/ 188259 h 1510938"/>
              <a:gd name="connsiteX43" fmla="*/ 403412 w 1558273"/>
              <a:gd name="connsiteY43" fmla="*/ 228600 h 1510938"/>
              <a:gd name="connsiteX44" fmla="*/ 363071 w 1558273"/>
              <a:gd name="connsiteY44" fmla="*/ 255494 h 1510938"/>
              <a:gd name="connsiteX45" fmla="*/ 336177 w 1558273"/>
              <a:gd name="connsiteY45" fmla="*/ 336177 h 15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58273" h="1510938">
                <a:moveTo>
                  <a:pt x="336177" y="336177"/>
                </a:moveTo>
                <a:lnTo>
                  <a:pt x="336177" y="336177"/>
                </a:lnTo>
                <a:cubicBezTo>
                  <a:pt x="318247" y="372036"/>
                  <a:pt x="301586" y="408557"/>
                  <a:pt x="282388" y="443753"/>
                </a:cubicBezTo>
                <a:cubicBezTo>
                  <a:pt x="274649" y="457941"/>
                  <a:pt x="268941" y="475129"/>
                  <a:pt x="255494" y="484094"/>
                </a:cubicBezTo>
                <a:cubicBezTo>
                  <a:pt x="240117" y="494345"/>
                  <a:pt x="219635" y="493059"/>
                  <a:pt x="201706" y="497541"/>
                </a:cubicBezTo>
                <a:cubicBezTo>
                  <a:pt x="125067" y="574180"/>
                  <a:pt x="202389" y="510695"/>
                  <a:pt x="107577" y="551329"/>
                </a:cubicBezTo>
                <a:cubicBezTo>
                  <a:pt x="80154" y="563082"/>
                  <a:pt x="44844" y="597025"/>
                  <a:pt x="26894" y="618565"/>
                </a:cubicBezTo>
                <a:cubicBezTo>
                  <a:pt x="16548" y="630980"/>
                  <a:pt x="8965" y="645459"/>
                  <a:pt x="0" y="658906"/>
                </a:cubicBezTo>
                <a:cubicBezTo>
                  <a:pt x="4482" y="730624"/>
                  <a:pt x="6297" y="802558"/>
                  <a:pt x="13447" y="874059"/>
                </a:cubicBezTo>
                <a:cubicBezTo>
                  <a:pt x="17004" y="909631"/>
                  <a:pt x="46767" y="980443"/>
                  <a:pt x="53788" y="1008529"/>
                </a:cubicBezTo>
                <a:cubicBezTo>
                  <a:pt x="58270" y="1026459"/>
                  <a:pt x="59955" y="1045331"/>
                  <a:pt x="67235" y="1062318"/>
                </a:cubicBezTo>
                <a:cubicBezTo>
                  <a:pt x="73601" y="1077173"/>
                  <a:pt x="86901" y="1088204"/>
                  <a:pt x="94129" y="1102659"/>
                </a:cubicBezTo>
                <a:cubicBezTo>
                  <a:pt x="100468" y="1115337"/>
                  <a:pt x="98875" y="1131811"/>
                  <a:pt x="107577" y="1143000"/>
                </a:cubicBezTo>
                <a:cubicBezTo>
                  <a:pt x="130928" y="1173022"/>
                  <a:pt x="161365" y="1196788"/>
                  <a:pt x="188259" y="1223682"/>
                </a:cubicBezTo>
                <a:cubicBezTo>
                  <a:pt x="197224" y="1232647"/>
                  <a:pt x="203125" y="1246568"/>
                  <a:pt x="215153" y="1250577"/>
                </a:cubicBezTo>
                <a:cubicBezTo>
                  <a:pt x="228600" y="1255059"/>
                  <a:pt x="243103" y="1257140"/>
                  <a:pt x="255494" y="1264024"/>
                </a:cubicBezTo>
                <a:cubicBezTo>
                  <a:pt x="283749" y="1279721"/>
                  <a:pt x="305513" y="1307591"/>
                  <a:pt x="336177" y="1317812"/>
                </a:cubicBezTo>
                <a:cubicBezTo>
                  <a:pt x="471751" y="1363003"/>
                  <a:pt x="261458" y="1294052"/>
                  <a:pt x="430306" y="1344706"/>
                </a:cubicBezTo>
                <a:cubicBezTo>
                  <a:pt x="457459" y="1352852"/>
                  <a:pt x="483486" y="1364724"/>
                  <a:pt x="510988" y="1371600"/>
                </a:cubicBezTo>
                <a:cubicBezTo>
                  <a:pt x="546847" y="1380565"/>
                  <a:pt x="583499" y="1386805"/>
                  <a:pt x="618565" y="1398494"/>
                </a:cubicBezTo>
                <a:cubicBezTo>
                  <a:pt x="645459" y="1407459"/>
                  <a:pt x="671745" y="1418512"/>
                  <a:pt x="699247" y="1425388"/>
                </a:cubicBezTo>
                <a:cubicBezTo>
                  <a:pt x="717176" y="1429870"/>
                  <a:pt x="735333" y="1433525"/>
                  <a:pt x="753035" y="1438835"/>
                </a:cubicBezTo>
                <a:cubicBezTo>
                  <a:pt x="780189" y="1446981"/>
                  <a:pt x="805542" y="1462598"/>
                  <a:pt x="833718" y="1465729"/>
                </a:cubicBezTo>
                <a:lnTo>
                  <a:pt x="954741" y="1479177"/>
                </a:lnTo>
                <a:cubicBezTo>
                  <a:pt x="1156186" y="1529538"/>
                  <a:pt x="1068235" y="1512682"/>
                  <a:pt x="1492624" y="1479177"/>
                </a:cubicBezTo>
                <a:cubicBezTo>
                  <a:pt x="1505263" y="1478179"/>
                  <a:pt x="1510553" y="1461247"/>
                  <a:pt x="1519518" y="1452282"/>
                </a:cubicBezTo>
                <a:cubicBezTo>
                  <a:pt x="1574799" y="1286438"/>
                  <a:pt x="1563094" y="1353569"/>
                  <a:pt x="1532965" y="1062318"/>
                </a:cubicBezTo>
                <a:cubicBezTo>
                  <a:pt x="1530048" y="1034119"/>
                  <a:pt x="1515036" y="1008529"/>
                  <a:pt x="1506071" y="981635"/>
                </a:cubicBezTo>
                <a:lnTo>
                  <a:pt x="1492624" y="941294"/>
                </a:lnTo>
                <a:cubicBezTo>
                  <a:pt x="1498557" y="698038"/>
                  <a:pt x="1477063" y="521560"/>
                  <a:pt x="1519518" y="309282"/>
                </a:cubicBezTo>
                <a:cubicBezTo>
                  <a:pt x="1523142" y="291160"/>
                  <a:pt x="1528483" y="273423"/>
                  <a:pt x="1532965" y="255494"/>
                </a:cubicBezTo>
                <a:cubicBezTo>
                  <a:pt x="1528009" y="220804"/>
                  <a:pt x="1524847" y="158576"/>
                  <a:pt x="1506071" y="121024"/>
                </a:cubicBezTo>
                <a:cubicBezTo>
                  <a:pt x="1498843" y="106569"/>
                  <a:pt x="1489273" y="93302"/>
                  <a:pt x="1479177" y="80682"/>
                </a:cubicBezTo>
                <a:cubicBezTo>
                  <a:pt x="1471257" y="70782"/>
                  <a:pt x="1462425" y="61395"/>
                  <a:pt x="1452282" y="53788"/>
                </a:cubicBezTo>
                <a:cubicBezTo>
                  <a:pt x="1426424" y="34395"/>
                  <a:pt x="1371600" y="0"/>
                  <a:pt x="1371600" y="0"/>
                </a:cubicBezTo>
                <a:cubicBezTo>
                  <a:pt x="1255059" y="4482"/>
                  <a:pt x="1138377" y="6172"/>
                  <a:pt x="1021977" y="13447"/>
                </a:cubicBezTo>
                <a:cubicBezTo>
                  <a:pt x="928144" y="19312"/>
                  <a:pt x="951758" y="31001"/>
                  <a:pt x="860612" y="53788"/>
                </a:cubicBezTo>
                <a:cubicBezTo>
                  <a:pt x="842683" y="58270"/>
                  <a:pt x="824128" y="60746"/>
                  <a:pt x="806824" y="67235"/>
                </a:cubicBezTo>
                <a:cubicBezTo>
                  <a:pt x="788054" y="74274"/>
                  <a:pt x="772235" y="88369"/>
                  <a:pt x="753035" y="94129"/>
                </a:cubicBezTo>
                <a:cubicBezTo>
                  <a:pt x="726920" y="101964"/>
                  <a:pt x="698969" y="101662"/>
                  <a:pt x="672353" y="107577"/>
                </a:cubicBezTo>
                <a:cubicBezTo>
                  <a:pt x="658516" y="110652"/>
                  <a:pt x="645641" y="117130"/>
                  <a:pt x="632012" y="121024"/>
                </a:cubicBezTo>
                <a:cubicBezTo>
                  <a:pt x="586974" y="133892"/>
                  <a:pt x="540147" y="140062"/>
                  <a:pt x="497541" y="161365"/>
                </a:cubicBezTo>
                <a:cubicBezTo>
                  <a:pt x="479612" y="170330"/>
                  <a:pt x="460065" y="176608"/>
                  <a:pt x="443753" y="188259"/>
                </a:cubicBezTo>
                <a:cubicBezTo>
                  <a:pt x="428278" y="199312"/>
                  <a:pt x="418021" y="216426"/>
                  <a:pt x="403412" y="228600"/>
                </a:cubicBezTo>
                <a:cubicBezTo>
                  <a:pt x="390997" y="238946"/>
                  <a:pt x="376518" y="246529"/>
                  <a:pt x="363071" y="255494"/>
                </a:cubicBezTo>
                <a:lnTo>
                  <a:pt x="336177" y="336177"/>
                </a:ln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434944" y="1706089"/>
            <a:ext cx="772245" cy="4185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43699" y="209628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4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175377" y="820271"/>
            <a:ext cx="645719" cy="1761564"/>
          </a:xfrm>
          <a:custGeom>
            <a:avLst/>
            <a:gdLst>
              <a:gd name="connsiteX0" fmla="*/ 94130 w 645719"/>
              <a:gd name="connsiteY0" fmla="*/ 215153 h 1761564"/>
              <a:gd name="connsiteX1" fmla="*/ 94130 w 645719"/>
              <a:gd name="connsiteY1" fmla="*/ 215153 h 1761564"/>
              <a:gd name="connsiteX2" fmla="*/ 80683 w 645719"/>
              <a:gd name="connsiteY2" fmla="*/ 336176 h 1761564"/>
              <a:gd name="connsiteX3" fmla="*/ 40342 w 645719"/>
              <a:gd name="connsiteY3" fmla="*/ 470647 h 1761564"/>
              <a:gd name="connsiteX4" fmla="*/ 0 w 645719"/>
              <a:gd name="connsiteY4" fmla="*/ 753035 h 1761564"/>
              <a:gd name="connsiteX5" fmla="*/ 13448 w 645719"/>
              <a:gd name="connsiteY5" fmla="*/ 1479176 h 1761564"/>
              <a:gd name="connsiteX6" fmla="*/ 26895 w 645719"/>
              <a:gd name="connsiteY6" fmla="*/ 1546411 h 1761564"/>
              <a:gd name="connsiteX7" fmla="*/ 94130 w 645719"/>
              <a:gd name="connsiteY7" fmla="*/ 1667435 h 1761564"/>
              <a:gd name="connsiteX8" fmla="*/ 134471 w 645719"/>
              <a:gd name="connsiteY8" fmla="*/ 1707776 h 1761564"/>
              <a:gd name="connsiteX9" fmla="*/ 174812 w 645719"/>
              <a:gd name="connsiteY9" fmla="*/ 1721223 h 1761564"/>
              <a:gd name="connsiteX10" fmla="*/ 268942 w 645719"/>
              <a:gd name="connsiteY10" fmla="*/ 1761564 h 1761564"/>
              <a:gd name="connsiteX11" fmla="*/ 497542 w 645719"/>
              <a:gd name="connsiteY11" fmla="*/ 1748117 h 1761564"/>
              <a:gd name="connsiteX12" fmla="*/ 537883 w 645719"/>
              <a:gd name="connsiteY12" fmla="*/ 1734670 h 1761564"/>
              <a:gd name="connsiteX13" fmla="*/ 564777 w 645719"/>
              <a:gd name="connsiteY13" fmla="*/ 1694329 h 1761564"/>
              <a:gd name="connsiteX14" fmla="*/ 591671 w 645719"/>
              <a:gd name="connsiteY14" fmla="*/ 1613647 h 1761564"/>
              <a:gd name="connsiteX15" fmla="*/ 605118 w 645719"/>
              <a:gd name="connsiteY15" fmla="*/ 1492623 h 1761564"/>
              <a:gd name="connsiteX16" fmla="*/ 618565 w 645719"/>
              <a:gd name="connsiteY16" fmla="*/ 1452282 h 1761564"/>
              <a:gd name="connsiteX17" fmla="*/ 632012 w 645719"/>
              <a:gd name="connsiteY17" fmla="*/ 1398494 h 1761564"/>
              <a:gd name="connsiteX18" fmla="*/ 645459 w 645719"/>
              <a:gd name="connsiteY18" fmla="*/ 551329 h 1761564"/>
              <a:gd name="connsiteX19" fmla="*/ 632012 w 645719"/>
              <a:gd name="connsiteY19" fmla="*/ 134470 h 1761564"/>
              <a:gd name="connsiteX20" fmla="*/ 551330 w 645719"/>
              <a:gd name="connsiteY20" fmla="*/ 94129 h 1761564"/>
              <a:gd name="connsiteX21" fmla="*/ 510989 w 645719"/>
              <a:gd name="connsiteY21" fmla="*/ 67235 h 1761564"/>
              <a:gd name="connsiteX22" fmla="*/ 470648 w 645719"/>
              <a:gd name="connsiteY22" fmla="*/ 53788 h 1761564"/>
              <a:gd name="connsiteX23" fmla="*/ 430306 w 645719"/>
              <a:gd name="connsiteY23" fmla="*/ 26894 h 1761564"/>
              <a:gd name="connsiteX24" fmla="*/ 363071 w 645719"/>
              <a:gd name="connsiteY24" fmla="*/ 13447 h 1761564"/>
              <a:gd name="connsiteX25" fmla="*/ 309283 w 645719"/>
              <a:gd name="connsiteY25" fmla="*/ 0 h 1761564"/>
              <a:gd name="connsiteX26" fmla="*/ 174812 w 645719"/>
              <a:gd name="connsiteY26" fmla="*/ 13447 h 1761564"/>
              <a:gd name="connsiteX27" fmla="*/ 107577 w 645719"/>
              <a:gd name="connsiteY27" fmla="*/ 121023 h 1761564"/>
              <a:gd name="connsiteX28" fmla="*/ 94130 w 645719"/>
              <a:gd name="connsiteY28" fmla="*/ 161364 h 1761564"/>
              <a:gd name="connsiteX29" fmla="*/ 80683 w 645719"/>
              <a:gd name="connsiteY29" fmla="*/ 201705 h 1761564"/>
              <a:gd name="connsiteX30" fmla="*/ 94130 w 645719"/>
              <a:gd name="connsiteY30" fmla="*/ 215153 h 176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5719" h="1761564">
                <a:moveTo>
                  <a:pt x="94130" y="215153"/>
                </a:moveTo>
                <a:lnTo>
                  <a:pt x="94130" y="215153"/>
                </a:lnTo>
                <a:cubicBezTo>
                  <a:pt x="89648" y="255494"/>
                  <a:pt x="88643" y="296375"/>
                  <a:pt x="80683" y="336176"/>
                </a:cubicBezTo>
                <a:cubicBezTo>
                  <a:pt x="58534" y="446920"/>
                  <a:pt x="53761" y="381187"/>
                  <a:pt x="40342" y="470647"/>
                </a:cubicBezTo>
                <a:cubicBezTo>
                  <a:pt x="-13164" y="827355"/>
                  <a:pt x="35142" y="577336"/>
                  <a:pt x="0" y="753035"/>
                </a:cubicBezTo>
                <a:cubicBezTo>
                  <a:pt x="4483" y="995082"/>
                  <a:pt x="5246" y="1237226"/>
                  <a:pt x="13448" y="1479176"/>
                </a:cubicBezTo>
                <a:cubicBezTo>
                  <a:pt x="14222" y="1502018"/>
                  <a:pt x="21352" y="1524238"/>
                  <a:pt x="26895" y="1546411"/>
                </a:cubicBezTo>
                <a:cubicBezTo>
                  <a:pt x="38168" y="1591504"/>
                  <a:pt x="60743" y="1634048"/>
                  <a:pt x="94130" y="1667435"/>
                </a:cubicBezTo>
                <a:cubicBezTo>
                  <a:pt x="107577" y="1680882"/>
                  <a:pt x="118648" y="1697227"/>
                  <a:pt x="134471" y="1707776"/>
                </a:cubicBezTo>
                <a:cubicBezTo>
                  <a:pt x="146265" y="1715639"/>
                  <a:pt x="161784" y="1715639"/>
                  <a:pt x="174812" y="1721223"/>
                </a:cubicBezTo>
                <a:cubicBezTo>
                  <a:pt x="291124" y="1771071"/>
                  <a:pt x="174336" y="1730030"/>
                  <a:pt x="268942" y="1761564"/>
                </a:cubicBezTo>
                <a:cubicBezTo>
                  <a:pt x="345142" y="1757082"/>
                  <a:pt x="421589" y="1755712"/>
                  <a:pt x="497542" y="1748117"/>
                </a:cubicBezTo>
                <a:cubicBezTo>
                  <a:pt x="511646" y="1746707"/>
                  <a:pt x="526815" y="1743525"/>
                  <a:pt x="537883" y="1734670"/>
                </a:cubicBezTo>
                <a:cubicBezTo>
                  <a:pt x="550503" y="1724574"/>
                  <a:pt x="558213" y="1709097"/>
                  <a:pt x="564777" y="1694329"/>
                </a:cubicBezTo>
                <a:cubicBezTo>
                  <a:pt x="576291" y="1668424"/>
                  <a:pt x="591671" y="1613647"/>
                  <a:pt x="591671" y="1613647"/>
                </a:cubicBezTo>
                <a:cubicBezTo>
                  <a:pt x="596153" y="1573306"/>
                  <a:pt x="598445" y="1532660"/>
                  <a:pt x="605118" y="1492623"/>
                </a:cubicBezTo>
                <a:cubicBezTo>
                  <a:pt x="607448" y="1478641"/>
                  <a:pt x="614671" y="1465911"/>
                  <a:pt x="618565" y="1452282"/>
                </a:cubicBezTo>
                <a:cubicBezTo>
                  <a:pt x="623642" y="1434512"/>
                  <a:pt x="627530" y="1416423"/>
                  <a:pt x="632012" y="1398494"/>
                </a:cubicBezTo>
                <a:cubicBezTo>
                  <a:pt x="636494" y="1116106"/>
                  <a:pt x="645459" y="833753"/>
                  <a:pt x="645459" y="551329"/>
                </a:cubicBezTo>
                <a:cubicBezTo>
                  <a:pt x="645459" y="412304"/>
                  <a:pt x="648741" y="272485"/>
                  <a:pt x="632012" y="134470"/>
                </a:cubicBezTo>
                <a:cubicBezTo>
                  <a:pt x="629526" y="113958"/>
                  <a:pt x="563458" y="100193"/>
                  <a:pt x="551330" y="94129"/>
                </a:cubicBezTo>
                <a:cubicBezTo>
                  <a:pt x="536875" y="86901"/>
                  <a:pt x="525444" y="74463"/>
                  <a:pt x="510989" y="67235"/>
                </a:cubicBezTo>
                <a:cubicBezTo>
                  <a:pt x="498311" y="60896"/>
                  <a:pt x="483326" y="60127"/>
                  <a:pt x="470648" y="53788"/>
                </a:cubicBezTo>
                <a:cubicBezTo>
                  <a:pt x="456193" y="46560"/>
                  <a:pt x="445439" y="32569"/>
                  <a:pt x="430306" y="26894"/>
                </a:cubicBezTo>
                <a:cubicBezTo>
                  <a:pt x="408906" y="18869"/>
                  <a:pt x="385382" y="18405"/>
                  <a:pt x="363071" y="13447"/>
                </a:cubicBezTo>
                <a:cubicBezTo>
                  <a:pt x="345030" y="9438"/>
                  <a:pt x="327212" y="4482"/>
                  <a:pt x="309283" y="0"/>
                </a:cubicBezTo>
                <a:cubicBezTo>
                  <a:pt x="264459" y="4482"/>
                  <a:pt x="218706" y="3318"/>
                  <a:pt x="174812" y="13447"/>
                </a:cubicBezTo>
                <a:cubicBezTo>
                  <a:pt x="120946" y="25877"/>
                  <a:pt x="121930" y="77963"/>
                  <a:pt x="107577" y="121023"/>
                </a:cubicBezTo>
                <a:lnTo>
                  <a:pt x="94130" y="161364"/>
                </a:lnTo>
                <a:cubicBezTo>
                  <a:pt x="89648" y="174811"/>
                  <a:pt x="80683" y="187531"/>
                  <a:pt x="80683" y="201705"/>
                </a:cubicBezTo>
                <a:lnTo>
                  <a:pt x="94130" y="215153"/>
                </a:lnTo>
                <a:close/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232508" y="2124636"/>
            <a:ext cx="1222777" cy="71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7037295" y="914401"/>
            <a:ext cx="2823905" cy="1613647"/>
          </a:xfrm>
          <a:custGeom>
            <a:avLst/>
            <a:gdLst>
              <a:gd name="connsiteX0" fmla="*/ 349624 w 2823905"/>
              <a:gd name="connsiteY0" fmla="*/ 268941 h 1613647"/>
              <a:gd name="connsiteX1" fmla="*/ 349624 w 2823905"/>
              <a:gd name="connsiteY1" fmla="*/ 268941 h 1613647"/>
              <a:gd name="connsiteX2" fmla="*/ 322730 w 2823905"/>
              <a:gd name="connsiteY2" fmla="*/ 389965 h 1613647"/>
              <a:gd name="connsiteX3" fmla="*/ 282388 w 2823905"/>
              <a:gd name="connsiteY3" fmla="*/ 416859 h 1613647"/>
              <a:gd name="connsiteX4" fmla="*/ 268941 w 2823905"/>
              <a:gd name="connsiteY4" fmla="*/ 457200 h 1613647"/>
              <a:gd name="connsiteX5" fmla="*/ 228600 w 2823905"/>
              <a:gd name="connsiteY5" fmla="*/ 470647 h 1613647"/>
              <a:gd name="connsiteX6" fmla="*/ 188259 w 2823905"/>
              <a:gd name="connsiteY6" fmla="*/ 497541 h 1613647"/>
              <a:gd name="connsiteX7" fmla="*/ 107577 w 2823905"/>
              <a:gd name="connsiteY7" fmla="*/ 537882 h 1613647"/>
              <a:gd name="connsiteX8" fmla="*/ 53788 w 2823905"/>
              <a:gd name="connsiteY8" fmla="*/ 591671 h 1613647"/>
              <a:gd name="connsiteX9" fmla="*/ 0 w 2823905"/>
              <a:gd name="connsiteY9" fmla="*/ 672353 h 1613647"/>
              <a:gd name="connsiteX10" fmla="*/ 13447 w 2823905"/>
              <a:gd name="connsiteY10" fmla="*/ 820271 h 1613647"/>
              <a:gd name="connsiteX11" fmla="*/ 40341 w 2823905"/>
              <a:gd name="connsiteY11" fmla="*/ 914400 h 1613647"/>
              <a:gd name="connsiteX12" fmla="*/ 67235 w 2823905"/>
              <a:gd name="connsiteY12" fmla="*/ 1021976 h 1613647"/>
              <a:gd name="connsiteX13" fmla="*/ 94130 w 2823905"/>
              <a:gd name="connsiteY13" fmla="*/ 1102659 h 1613647"/>
              <a:gd name="connsiteX14" fmla="*/ 107577 w 2823905"/>
              <a:gd name="connsiteY14" fmla="*/ 1143000 h 1613647"/>
              <a:gd name="connsiteX15" fmla="*/ 174812 w 2823905"/>
              <a:gd name="connsiteY15" fmla="*/ 1223682 h 1613647"/>
              <a:gd name="connsiteX16" fmla="*/ 201706 w 2823905"/>
              <a:gd name="connsiteY16" fmla="*/ 1264024 h 1613647"/>
              <a:gd name="connsiteX17" fmla="*/ 242047 w 2823905"/>
              <a:gd name="connsiteY17" fmla="*/ 1277471 h 1613647"/>
              <a:gd name="connsiteX18" fmla="*/ 282388 w 2823905"/>
              <a:gd name="connsiteY18" fmla="*/ 1304365 h 1613647"/>
              <a:gd name="connsiteX19" fmla="*/ 322730 w 2823905"/>
              <a:gd name="connsiteY19" fmla="*/ 1344706 h 1613647"/>
              <a:gd name="connsiteX20" fmla="*/ 457200 w 2823905"/>
              <a:gd name="connsiteY20" fmla="*/ 1385047 h 1613647"/>
              <a:gd name="connsiteX21" fmla="*/ 497541 w 2823905"/>
              <a:gd name="connsiteY21" fmla="*/ 1411941 h 1613647"/>
              <a:gd name="connsiteX22" fmla="*/ 564777 w 2823905"/>
              <a:gd name="connsiteY22" fmla="*/ 1425388 h 1613647"/>
              <a:gd name="connsiteX23" fmla="*/ 739588 w 2823905"/>
              <a:gd name="connsiteY23" fmla="*/ 1452282 h 1613647"/>
              <a:gd name="connsiteX24" fmla="*/ 847165 w 2823905"/>
              <a:gd name="connsiteY24" fmla="*/ 1492624 h 1613647"/>
              <a:gd name="connsiteX25" fmla="*/ 914400 w 2823905"/>
              <a:gd name="connsiteY25" fmla="*/ 1519518 h 1613647"/>
              <a:gd name="connsiteX26" fmla="*/ 1021977 w 2823905"/>
              <a:gd name="connsiteY26" fmla="*/ 1532965 h 1613647"/>
              <a:gd name="connsiteX27" fmla="*/ 1196788 w 2823905"/>
              <a:gd name="connsiteY27" fmla="*/ 1559859 h 1613647"/>
              <a:gd name="connsiteX28" fmla="*/ 1680882 w 2823905"/>
              <a:gd name="connsiteY28" fmla="*/ 1573306 h 1613647"/>
              <a:gd name="connsiteX29" fmla="*/ 1801906 w 2823905"/>
              <a:gd name="connsiteY29" fmla="*/ 1586753 h 1613647"/>
              <a:gd name="connsiteX30" fmla="*/ 1855694 w 2823905"/>
              <a:gd name="connsiteY30" fmla="*/ 1600200 h 1613647"/>
              <a:gd name="connsiteX31" fmla="*/ 1936377 w 2823905"/>
              <a:gd name="connsiteY31" fmla="*/ 1613647 h 1613647"/>
              <a:gd name="connsiteX32" fmla="*/ 2554941 w 2823905"/>
              <a:gd name="connsiteY32" fmla="*/ 1600200 h 1613647"/>
              <a:gd name="connsiteX33" fmla="*/ 2675965 w 2823905"/>
              <a:gd name="connsiteY33" fmla="*/ 1559859 h 1613647"/>
              <a:gd name="connsiteX34" fmla="*/ 2716306 w 2823905"/>
              <a:gd name="connsiteY34" fmla="*/ 1546412 h 1613647"/>
              <a:gd name="connsiteX35" fmla="*/ 2796988 w 2823905"/>
              <a:gd name="connsiteY35" fmla="*/ 1492624 h 1613647"/>
              <a:gd name="connsiteX36" fmla="*/ 2810435 w 2823905"/>
              <a:gd name="connsiteY36" fmla="*/ 1358153 h 1613647"/>
              <a:gd name="connsiteX37" fmla="*/ 2796988 w 2823905"/>
              <a:gd name="connsiteY37" fmla="*/ 1317812 h 1613647"/>
              <a:gd name="connsiteX38" fmla="*/ 2743200 w 2823905"/>
              <a:gd name="connsiteY38" fmla="*/ 1237129 h 1613647"/>
              <a:gd name="connsiteX39" fmla="*/ 2689412 w 2823905"/>
              <a:gd name="connsiteY39" fmla="*/ 1116106 h 1613647"/>
              <a:gd name="connsiteX40" fmla="*/ 2649071 w 2823905"/>
              <a:gd name="connsiteY40" fmla="*/ 1075765 h 1613647"/>
              <a:gd name="connsiteX41" fmla="*/ 2622177 w 2823905"/>
              <a:gd name="connsiteY41" fmla="*/ 1035424 h 1613647"/>
              <a:gd name="connsiteX42" fmla="*/ 2581835 w 2823905"/>
              <a:gd name="connsiteY42" fmla="*/ 1008529 h 1613647"/>
              <a:gd name="connsiteX43" fmla="*/ 2501153 w 2823905"/>
              <a:gd name="connsiteY43" fmla="*/ 954741 h 1613647"/>
              <a:gd name="connsiteX44" fmla="*/ 2474259 w 2823905"/>
              <a:gd name="connsiteY44" fmla="*/ 914400 h 1613647"/>
              <a:gd name="connsiteX45" fmla="*/ 2433918 w 2823905"/>
              <a:gd name="connsiteY45" fmla="*/ 900953 h 1613647"/>
              <a:gd name="connsiteX46" fmla="*/ 2299447 w 2823905"/>
              <a:gd name="connsiteY46" fmla="*/ 847165 h 1613647"/>
              <a:gd name="connsiteX47" fmla="*/ 2178424 w 2823905"/>
              <a:gd name="connsiteY47" fmla="*/ 806824 h 1613647"/>
              <a:gd name="connsiteX48" fmla="*/ 2138082 w 2823905"/>
              <a:gd name="connsiteY48" fmla="*/ 793376 h 1613647"/>
              <a:gd name="connsiteX49" fmla="*/ 2084294 w 2823905"/>
              <a:gd name="connsiteY49" fmla="*/ 779929 h 1613647"/>
              <a:gd name="connsiteX50" fmla="*/ 2003612 w 2823905"/>
              <a:gd name="connsiteY50" fmla="*/ 726141 h 1613647"/>
              <a:gd name="connsiteX51" fmla="*/ 1922930 w 2823905"/>
              <a:gd name="connsiteY51" fmla="*/ 685800 h 1613647"/>
              <a:gd name="connsiteX52" fmla="*/ 1815353 w 2823905"/>
              <a:gd name="connsiteY52" fmla="*/ 605118 h 1613647"/>
              <a:gd name="connsiteX53" fmla="*/ 1734671 w 2823905"/>
              <a:gd name="connsiteY53" fmla="*/ 537882 h 1613647"/>
              <a:gd name="connsiteX54" fmla="*/ 1707777 w 2823905"/>
              <a:gd name="connsiteY54" fmla="*/ 497541 h 1613647"/>
              <a:gd name="connsiteX55" fmla="*/ 1653988 w 2823905"/>
              <a:gd name="connsiteY55" fmla="*/ 430306 h 1613647"/>
              <a:gd name="connsiteX56" fmla="*/ 1640541 w 2823905"/>
              <a:gd name="connsiteY56" fmla="*/ 389965 h 1613647"/>
              <a:gd name="connsiteX57" fmla="*/ 1586753 w 2823905"/>
              <a:gd name="connsiteY57" fmla="*/ 309282 h 1613647"/>
              <a:gd name="connsiteX58" fmla="*/ 1573306 w 2823905"/>
              <a:gd name="connsiteY58" fmla="*/ 268941 h 1613647"/>
              <a:gd name="connsiteX59" fmla="*/ 1559859 w 2823905"/>
              <a:gd name="connsiteY59" fmla="*/ 215153 h 1613647"/>
              <a:gd name="connsiteX60" fmla="*/ 1506071 w 2823905"/>
              <a:gd name="connsiteY60" fmla="*/ 134471 h 1613647"/>
              <a:gd name="connsiteX61" fmla="*/ 1425388 w 2823905"/>
              <a:gd name="connsiteY61" fmla="*/ 53788 h 1613647"/>
              <a:gd name="connsiteX62" fmla="*/ 1385047 w 2823905"/>
              <a:gd name="connsiteY62" fmla="*/ 40341 h 1613647"/>
              <a:gd name="connsiteX63" fmla="*/ 1344706 w 2823905"/>
              <a:gd name="connsiteY63" fmla="*/ 13447 h 1613647"/>
              <a:gd name="connsiteX64" fmla="*/ 1277471 w 2823905"/>
              <a:gd name="connsiteY64" fmla="*/ 0 h 1613647"/>
              <a:gd name="connsiteX65" fmla="*/ 887506 w 2823905"/>
              <a:gd name="connsiteY65" fmla="*/ 13447 h 1613647"/>
              <a:gd name="connsiteX66" fmla="*/ 806824 w 2823905"/>
              <a:gd name="connsiteY66" fmla="*/ 26894 h 1613647"/>
              <a:gd name="connsiteX67" fmla="*/ 739588 w 2823905"/>
              <a:gd name="connsiteY67" fmla="*/ 40341 h 1613647"/>
              <a:gd name="connsiteX68" fmla="*/ 618565 w 2823905"/>
              <a:gd name="connsiteY68" fmla="*/ 80682 h 1613647"/>
              <a:gd name="connsiteX69" fmla="*/ 578224 w 2823905"/>
              <a:gd name="connsiteY69" fmla="*/ 94129 h 1613647"/>
              <a:gd name="connsiteX70" fmla="*/ 524435 w 2823905"/>
              <a:gd name="connsiteY70" fmla="*/ 107576 h 1613647"/>
              <a:gd name="connsiteX71" fmla="*/ 497541 w 2823905"/>
              <a:gd name="connsiteY71" fmla="*/ 134471 h 1613647"/>
              <a:gd name="connsiteX72" fmla="*/ 457200 w 2823905"/>
              <a:gd name="connsiteY72" fmla="*/ 147918 h 1613647"/>
              <a:gd name="connsiteX73" fmla="*/ 430306 w 2823905"/>
              <a:gd name="connsiteY73" fmla="*/ 188259 h 1613647"/>
              <a:gd name="connsiteX74" fmla="*/ 389965 w 2823905"/>
              <a:gd name="connsiteY74" fmla="*/ 215153 h 1613647"/>
              <a:gd name="connsiteX75" fmla="*/ 349624 w 2823905"/>
              <a:gd name="connsiteY75" fmla="*/ 255494 h 1613647"/>
              <a:gd name="connsiteX76" fmla="*/ 349624 w 2823905"/>
              <a:gd name="connsiteY76" fmla="*/ 268941 h 16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823905" h="1613647">
                <a:moveTo>
                  <a:pt x="349624" y="268941"/>
                </a:moveTo>
                <a:lnTo>
                  <a:pt x="349624" y="268941"/>
                </a:lnTo>
                <a:cubicBezTo>
                  <a:pt x="340659" y="309282"/>
                  <a:pt x="339831" y="352344"/>
                  <a:pt x="322730" y="389965"/>
                </a:cubicBezTo>
                <a:cubicBezTo>
                  <a:pt x="316042" y="404678"/>
                  <a:pt x="292484" y="404239"/>
                  <a:pt x="282388" y="416859"/>
                </a:cubicBezTo>
                <a:cubicBezTo>
                  <a:pt x="273533" y="427927"/>
                  <a:pt x="278964" y="447177"/>
                  <a:pt x="268941" y="457200"/>
                </a:cubicBezTo>
                <a:cubicBezTo>
                  <a:pt x="258918" y="467223"/>
                  <a:pt x="241278" y="464308"/>
                  <a:pt x="228600" y="470647"/>
                </a:cubicBezTo>
                <a:cubicBezTo>
                  <a:pt x="214145" y="477875"/>
                  <a:pt x="202714" y="490313"/>
                  <a:pt x="188259" y="497541"/>
                </a:cubicBezTo>
                <a:cubicBezTo>
                  <a:pt x="130992" y="526174"/>
                  <a:pt x="161529" y="491637"/>
                  <a:pt x="107577" y="537882"/>
                </a:cubicBezTo>
                <a:cubicBezTo>
                  <a:pt x="88325" y="554384"/>
                  <a:pt x="67853" y="570573"/>
                  <a:pt x="53788" y="591671"/>
                </a:cubicBezTo>
                <a:lnTo>
                  <a:pt x="0" y="672353"/>
                </a:lnTo>
                <a:cubicBezTo>
                  <a:pt x="4482" y="721659"/>
                  <a:pt x="6904" y="771196"/>
                  <a:pt x="13447" y="820271"/>
                </a:cubicBezTo>
                <a:cubicBezTo>
                  <a:pt x="19290" y="864090"/>
                  <a:pt x="29519" y="874718"/>
                  <a:pt x="40341" y="914400"/>
                </a:cubicBezTo>
                <a:cubicBezTo>
                  <a:pt x="50066" y="950060"/>
                  <a:pt x="55546" y="986911"/>
                  <a:pt x="67235" y="1021976"/>
                </a:cubicBezTo>
                <a:lnTo>
                  <a:pt x="94130" y="1102659"/>
                </a:lnTo>
                <a:cubicBezTo>
                  <a:pt x="98612" y="1116106"/>
                  <a:pt x="99714" y="1131206"/>
                  <a:pt x="107577" y="1143000"/>
                </a:cubicBezTo>
                <a:cubicBezTo>
                  <a:pt x="174353" y="1243164"/>
                  <a:pt x="88526" y="1120138"/>
                  <a:pt x="174812" y="1223682"/>
                </a:cubicBezTo>
                <a:cubicBezTo>
                  <a:pt x="185158" y="1236098"/>
                  <a:pt x="189086" y="1253928"/>
                  <a:pt x="201706" y="1264024"/>
                </a:cubicBezTo>
                <a:cubicBezTo>
                  <a:pt x="212774" y="1272879"/>
                  <a:pt x="229369" y="1271132"/>
                  <a:pt x="242047" y="1277471"/>
                </a:cubicBezTo>
                <a:cubicBezTo>
                  <a:pt x="256502" y="1284699"/>
                  <a:pt x="269972" y="1294019"/>
                  <a:pt x="282388" y="1304365"/>
                </a:cubicBezTo>
                <a:cubicBezTo>
                  <a:pt x="296997" y="1316539"/>
                  <a:pt x="306218" y="1335271"/>
                  <a:pt x="322730" y="1344706"/>
                </a:cubicBezTo>
                <a:cubicBezTo>
                  <a:pt x="454268" y="1419870"/>
                  <a:pt x="281909" y="1268186"/>
                  <a:pt x="457200" y="1385047"/>
                </a:cubicBezTo>
                <a:cubicBezTo>
                  <a:pt x="470647" y="1394012"/>
                  <a:pt x="482409" y="1406266"/>
                  <a:pt x="497541" y="1411941"/>
                </a:cubicBezTo>
                <a:cubicBezTo>
                  <a:pt x="518942" y="1419966"/>
                  <a:pt x="542465" y="1420430"/>
                  <a:pt x="564777" y="1425388"/>
                </a:cubicBezTo>
                <a:cubicBezTo>
                  <a:pt x="681236" y="1451267"/>
                  <a:pt x="549039" y="1431110"/>
                  <a:pt x="739588" y="1452282"/>
                </a:cubicBezTo>
                <a:cubicBezTo>
                  <a:pt x="849624" y="1507299"/>
                  <a:pt x="737313" y="1456006"/>
                  <a:pt x="847165" y="1492624"/>
                </a:cubicBezTo>
                <a:cubicBezTo>
                  <a:pt x="870064" y="1500257"/>
                  <a:pt x="890880" y="1514090"/>
                  <a:pt x="914400" y="1519518"/>
                </a:cubicBezTo>
                <a:cubicBezTo>
                  <a:pt x="949613" y="1527644"/>
                  <a:pt x="986202" y="1527854"/>
                  <a:pt x="1021977" y="1532965"/>
                </a:cubicBezTo>
                <a:cubicBezTo>
                  <a:pt x="1057396" y="1538025"/>
                  <a:pt x="1164628" y="1558363"/>
                  <a:pt x="1196788" y="1559859"/>
                </a:cubicBezTo>
                <a:cubicBezTo>
                  <a:pt x="1358041" y="1567359"/>
                  <a:pt x="1519517" y="1568824"/>
                  <a:pt x="1680882" y="1573306"/>
                </a:cubicBezTo>
                <a:cubicBezTo>
                  <a:pt x="1721223" y="1577788"/>
                  <a:pt x="1761788" y="1580581"/>
                  <a:pt x="1801906" y="1586753"/>
                </a:cubicBezTo>
                <a:cubicBezTo>
                  <a:pt x="1820172" y="1589563"/>
                  <a:pt x="1837572" y="1596576"/>
                  <a:pt x="1855694" y="1600200"/>
                </a:cubicBezTo>
                <a:cubicBezTo>
                  <a:pt x="1882430" y="1605547"/>
                  <a:pt x="1909483" y="1609165"/>
                  <a:pt x="1936377" y="1613647"/>
                </a:cubicBezTo>
                <a:cubicBezTo>
                  <a:pt x="2142565" y="1609165"/>
                  <a:pt x="2349047" y="1612078"/>
                  <a:pt x="2554941" y="1600200"/>
                </a:cubicBezTo>
                <a:cubicBezTo>
                  <a:pt x="2554942" y="1600200"/>
                  <a:pt x="2655793" y="1566583"/>
                  <a:pt x="2675965" y="1559859"/>
                </a:cubicBezTo>
                <a:cubicBezTo>
                  <a:pt x="2689412" y="1555377"/>
                  <a:pt x="2704512" y="1554275"/>
                  <a:pt x="2716306" y="1546412"/>
                </a:cubicBezTo>
                <a:lnTo>
                  <a:pt x="2796988" y="1492624"/>
                </a:lnTo>
                <a:cubicBezTo>
                  <a:pt x="2827328" y="1401602"/>
                  <a:pt x="2832321" y="1434754"/>
                  <a:pt x="2810435" y="1358153"/>
                </a:cubicBezTo>
                <a:cubicBezTo>
                  <a:pt x="2806541" y="1344524"/>
                  <a:pt x="2803872" y="1330203"/>
                  <a:pt x="2796988" y="1317812"/>
                </a:cubicBezTo>
                <a:cubicBezTo>
                  <a:pt x="2781291" y="1289557"/>
                  <a:pt x="2753421" y="1267793"/>
                  <a:pt x="2743200" y="1237129"/>
                </a:cubicBezTo>
                <a:cubicBezTo>
                  <a:pt x="2723655" y="1178494"/>
                  <a:pt x="2724928" y="1158725"/>
                  <a:pt x="2689412" y="1116106"/>
                </a:cubicBezTo>
                <a:cubicBezTo>
                  <a:pt x="2677238" y="1101497"/>
                  <a:pt x="2661245" y="1090374"/>
                  <a:pt x="2649071" y="1075765"/>
                </a:cubicBezTo>
                <a:cubicBezTo>
                  <a:pt x="2638725" y="1063350"/>
                  <a:pt x="2633605" y="1046852"/>
                  <a:pt x="2622177" y="1035424"/>
                </a:cubicBezTo>
                <a:cubicBezTo>
                  <a:pt x="2610749" y="1023996"/>
                  <a:pt x="2594251" y="1018876"/>
                  <a:pt x="2581835" y="1008529"/>
                </a:cubicBezTo>
                <a:cubicBezTo>
                  <a:pt x="2514684" y="952569"/>
                  <a:pt x="2572048" y="978373"/>
                  <a:pt x="2501153" y="954741"/>
                </a:cubicBezTo>
                <a:cubicBezTo>
                  <a:pt x="2492188" y="941294"/>
                  <a:pt x="2486879" y="924496"/>
                  <a:pt x="2474259" y="914400"/>
                </a:cubicBezTo>
                <a:cubicBezTo>
                  <a:pt x="2463191" y="905545"/>
                  <a:pt x="2446946" y="906537"/>
                  <a:pt x="2433918" y="900953"/>
                </a:cubicBezTo>
                <a:cubicBezTo>
                  <a:pt x="2295416" y="841595"/>
                  <a:pt x="2483092" y="908379"/>
                  <a:pt x="2299447" y="847165"/>
                </a:cubicBezTo>
                <a:lnTo>
                  <a:pt x="2178424" y="806824"/>
                </a:lnTo>
                <a:cubicBezTo>
                  <a:pt x="2164977" y="802341"/>
                  <a:pt x="2151834" y="796814"/>
                  <a:pt x="2138082" y="793376"/>
                </a:cubicBezTo>
                <a:lnTo>
                  <a:pt x="2084294" y="779929"/>
                </a:lnTo>
                <a:cubicBezTo>
                  <a:pt x="2057400" y="762000"/>
                  <a:pt x="2034276" y="736362"/>
                  <a:pt x="2003612" y="726141"/>
                </a:cubicBezTo>
                <a:cubicBezTo>
                  <a:pt x="1965525" y="713445"/>
                  <a:pt x="1955013" y="713873"/>
                  <a:pt x="1922930" y="685800"/>
                </a:cubicBezTo>
                <a:cubicBezTo>
                  <a:pt x="1827843" y="602600"/>
                  <a:pt x="1893736" y="631246"/>
                  <a:pt x="1815353" y="605118"/>
                </a:cubicBezTo>
                <a:cubicBezTo>
                  <a:pt x="1749831" y="506833"/>
                  <a:pt x="1837034" y="623185"/>
                  <a:pt x="1734671" y="537882"/>
                </a:cubicBezTo>
                <a:cubicBezTo>
                  <a:pt x="1722256" y="527536"/>
                  <a:pt x="1717873" y="510161"/>
                  <a:pt x="1707777" y="497541"/>
                </a:cubicBezTo>
                <a:cubicBezTo>
                  <a:pt x="1674422" y="455848"/>
                  <a:pt x="1681582" y="485494"/>
                  <a:pt x="1653988" y="430306"/>
                </a:cubicBezTo>
                <a:cubicBezTo>
                  <a:pt x="1647649" y="417628"/>
                  <a:pt x="1647425" y="402356"/>
                  <a:pt x="1640541" y="389965"/>
                </a:cubicBezTo>
                <a:cubicBezTo>
                  <a:pt x="1624844" y="361710"/>
                  <a:pt x="1596974" y="339946"/>
                  <a:pt x="1586753" y="309282"/>
                </a:cubicBezTo>
                <a:cubicBezTo>
                  <a:pt x="1582271" y="295835"/>
                  <a:pt x="1577200" y="282570"/>
                  <a:pt x="1573306" y="268941"/>
                </a:cubicBezTo>
                <a:cubicBezTo>
                  <a:pt x="1568229" y="251171"/>
                  <a:pt x="1568124" y="231683"/>
                  <a:pt x="1559859" y="215153"/>
                </a:cubicBezTo>
                <a:cubicBezTo>
                  <a:pt x="1545404" y="186243"/>
                  <a:pt x="1528927" y="157327"/>
                  <a:pt x="1506071" y="134471"/>
                </a:cubicBezTo>
                <a:cubicBezTo>
                  <a:pt x="1479177" y="107577"/>
                  <a:pt x="1461471" y="65816"/>
                  <a:pt x="1425388" y="53788"/>
                </a:cubicBezTo>
                <a:cubicBezTo>
                  <a:pt x="1411941" y="49306"/>
                  <a:pt x="1397725" y="46680"/>
                  <a:pt x="1385047" y="40341"/>
                </a:cubicBezTo>
                <a:cubicBezTo>
                  <a:pt x="1370592" y="33113"/>
                  <a:pt x="1359838" y="19122"/>
                  <a:pt x="1344706" y="13447"/>
                </a:cubicBezTo>
                <a:cubicBezTo>
                  <a:pt x="1323306" y="5422"/>
                  <a:pt x="1299883" y="4482"/>
                  <a:pt x="1277471" y="0"/>
                </a:cubicBezTo>
                <a:cubicBezTo>
                  <a:pt x="1147483" y="4482"/>
                  <a:pt x="1017360" y="6027"/>
                  <a:pt x="887506" y="13447"/>
                </a:cubicBezTo>
                <a:cubicBezTo>
                  <a:pt x="860285" y="15002"/>
                  <a:pt x="833649" y="22017"/>
                  <a:pt x="806824" y="26894"/>
                </a:cubicBezTo>
                <a:cubicBezTo>
                  <a:pt x="784337" y="30983"/>
                  <a:pt x="761638" y="34327"/>
                  <a:pt x="739588" y="40341"/>
                </a:cubicBezTo>
                <a:lnTo>
                  <a:pt x="618565" y="80682"/>
                </a:lnTo>
                <a:cubicBezTo>
                  <a:pt x="605118" y="85164"/>
                  <a:pt x="591975" y="90691"/>
                  <a:pt x="578224" y="94129"/>
                </a:cubicBezTo>
                <a:lnTo>
                  <a:pt x="524435" y="107576"/>
                </a:lnTo>
                <a:cubicBezTo>
                  <a:pt x="515470" y="116541"/>
                  <a:pt x="508412" y="127948"/>
                  <a:pt x="497541" y="134471"/>
                </a:cubicBezTo>
                <a:cubicBezTo>
                  <a:pt x="485387" y="141764"/>
                  <a:pt x="468268" y="139063"/>
                  <a:pt x="457200" y="147918"/>
                </a:cubicBezTo>
                <a:cubicBezTo>
                  <a:pt x="444580" y="158014"/>
                  <a:pt x="441734" y="176831"/>
                  <a:pt x="430306" y="188259"/>
                </a:cubicBezTo>
                <a:cubicBezTo>
                  <a:pt x="418878" y="199687"/>
                  <a:pt x="402380" y="204807"/>
                  <a:pt x="389965" y="215153"/>
                </a:cubicBezTo>
                <a:cubicBezTo>
                  <a:pt x="375356" y="227327"/>
                  <a:pt x="361798" y="240885"/>
                  <a:pt x="349624" y="255494"/>
                </a:cubicBezTo>
                <a:cubicBezTo>
                  <a:pt x="339278" y="267909"/>
                  <a:pt x="349624" y="266700"/>
                  <a:pt x="349624" y="268941"/>
                </a:cubicBez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TextBox 50"/>
          <p:cNvSpPr txBox="1"/>
          <p:nvPr/>
        </p:nvSpPr>
        <p:spPr>
          <a:xfrm>
            <a:off x="9457814" y="2089678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5</a:t>
            </a:r>
            <a:endParaRPr lang="en-SG" b="1" dirty="0">
              <a:solidFill>
                <a:srgbClr val="99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15" grpId="0" animBg="1"/>
      <p:bldP spid="2" grpId="0" animBg="1"/>
      <p:bldP spid="10" grpId="0" animBg="1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80116" y="943779"/>
            <a:ext cx="3481748" cy="1564047"/>
            <a:chOff x="5556116" y="943778"/>
            <a:chExt cx="3481748" cy="156404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116" y="943778"/>
              <a:ext cx="3481748" cy="13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181970" y="2153882"/>
              <a:ext cx="303370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226A3-8A42-CDCD-268D-C239FBE8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42</a:t>
            </a:fld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6" y="1108862"/>
            <a:ext cx="5031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Step 4:</a:t>
            </a:r>
            <a:r>
              <a:rPr lang="en-US" altLang="en-US" sz="2400" dirty="0"/>
              <a:t>	Going into the 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loop: </a:t>
            </a:r>
            <a:br>
              <a:rPr lang="en-US" altLang="en-US" sz="2400" dirty="0"/>
            </a:b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, </a:t>
            </a:r>
            <a:r>
              <a:rPr lang="en-US" altLang="en-US" sz="2400" i="1" dirty="0"/>
              <a:t>e</a:t>
            </a:r>
            <a:r>
              <a:rPr lang="en-US" altLang="en-US" sz="2400" dirty="0"/>
              <a:t>}, </a:t>
            </a:r>
          </a:p>
          <a:p>
            <a:pPr marL="979488" indent="-979488">
              <a:tabLst>
                <a:tab pos="979488" algn="l"/>
              </a:tabLst>
            </a:pPr>
            <a:r>
              <a:rPr lang="en-US" altLang="en-US" sz="2400" i="1" dirty="0"/>
              <a:t>	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c</a:t>
            </a:r>
            <a:r>
              <a:rPr lang="en-US" altLang="en-US" sz="2400" dirty="0"/>
              <a:t>, </a:t>
            </a:r>
            <a:r>
              <a:rPr lang="en-US" altLang="en-US" sz="2400" i="1" dirty="0"/>
              <a:t>e</a:t>
            </a:r>
            <a:r>
              <a:rPr lang="en-US" altLang="en-US" sz="2400" dirty="0"/>
              <a:t>}}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8355" y="2666070"/>
            <a:ext cx="8190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800" b="1" dirty="0"/>
              <a:t>During iteration:</a:t>
            </a:r>
            <a:r>
              <a:rPr lang="en-US" altLang="en-US" sz="2800" dirty="0"/>
              <a:t>	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i="1" dirty="0"/>
              <a:t>F </a:t>
            </a:r>
            <a:r>
              <a:rPr lang="en-US" altLang="en-US" sz="2800" dirty="0"/>
              <a:t>= {</a:t>
            </a:r>
            <a:r>
              <a:rPr lang="en-US" altLang="en-US" sz="2800" i="1" dirty="0"/>
              <a:t>d</a:t>
            </a:r>
            <a:r>
              <a:rPr lang="en-US" altLang="en-US" sz="2800" dirty="0"/>
              <a:t>,</a:t>
            </a:r>
            <a:r>
              <a:rPr lang="en-US" altLang="en-US" sz="2800" i="1" dirty="0"/>
              <a:t> z</a:t>
            </a:r>
            <a:r>
              <a:rPr lang="en-US" altLang="en-US" sz="2800" dirty="0"/>
              <a:t>},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7,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z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= 17.</a:t>
            </a:r>
            <a:br>
              <a:rPr lang="en-US" altLang="en-US" sz="2800" dirty="0"/>
            </a:b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becomes 7 because </a:t>
            </a:r>
            <a:r>
              <a:rPr lang="en-US" altLang="en-US" sz="2800" i="1" dirty="0"/>
              <a:t>aced</a:t>
            </a:r>
            <a:r>
              <a:rPr lang="en-US" altLang="en-US" sz="2800" dirty="0"/>
              <a:t>, which has length 7, is a shorter path to </a:t>
            </a:r>
            <a:r>
              <a:rPr lang="en-US" altLang="en-US" sz="2800" i="1" dirty="0"/>
              <a:t>d </a:t>
            </a:r>
            <a:r>
              <a:rPr lang="en-US" altLang="en-US" sz="2800" dirty="0"/>
              <a:t>than </a:t>
            </a:r>
            <a:r>
              <a:rPr lang="en-US" altLang="en-US" sz="2800" i="1" dirty="0"/>
              <a:t>abd</a:t>
            </a:r>
            <a:r>
              <a:rPr lang="en-US" altLang="en-US" sz="2800" dirty="0"/>
              <a:t>, which has length 9. Since      </a:t>
            </a:r>
            <a:r>
              <a:rPr lang="en-US" altLang="en-US" sz="2800" i="1" dirty="0"/>
              <a:t>L</a:t>
            </a:r>
            <a:r>
              <a:rPr lang="en-US" altLang="en-US" sz="2800" dirty="0"/>
              <a:t>(</a:t>
            </a:r>
            <a:r>
              <a:rPr lang="en-US" altLang="en-US" sz="2800" i="1" dirty="0"/>
              <a:t>d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&lt;</a:t>
            </a:r>
            <a:r>
              <a:rPr lang="en-US" altLang="en-US" sz="2800" i="1" dirty="0"/>
              <a:t> L</a:t>
            </a:r>
            <a:r>
              <a:rPr lang="en-US" altLang="en-US" sz="2800" dirty="0"/>
              <a:t>(</a:t>
            </a:r>
            <a:r>
              <a:rPr lang="en-US" altLang="en-US" sz="2800" i="1" dirty="0"/>
              <a:t>z</a:t>
            </a:r>
            <a:r>
              <a:rPr lang="en-US" altLang="en-US" sz="2800" dirty="0"/>
              <a:t>),</a:t>
            </a:r>
            <a:r>
              <a:rPr lang="en-US" altLang="en-US" sz="2800" i="1" dirty="0"/>
              <a:t> d </a:t>
            </a:r>
            <a:r>
              <a:rPr lang="en-US" altLang="en-US" sz="2800" dirty="0"/>
              <a:t>is added to </a:t>
            </a:r>
            <a:r>
              <a:rPr lang="en-US" altLang="en-US" sz="2800" i="1" dirty="0"/>
              <a:t>V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500" dirty="0"/>
              <a:t> </a:t>
            </a:r>
            <a:r>
              <a:rPr lang="en-US" altLang="en-US" sz="2800" dirty="0"/>
              <a:t>)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{</a:t>
            </a:r>
            <a:r>
              <a:rPr lang="en-US" altLang="en-US" sz="2800" i="1" dirty="0"/>
              <a:t>e</a:t>
            </a:r>
            <a:r>
              <a:rPr lang="en-US" altLang="en-US" sz="2800" dirty="0"/>
              <a:t>,</a:t>
            </a:r>
            <a:r>
              <a:rPr lang="en-US" altLang="en-US" sz="2800" i="1" dirty="0"/>
              <a:t> d</a:t>
            </a:r>
            <a:r>
              <a:rPr lang="en-US" altLang="en-US" sz="2800" dirty="0"/>
              <a:t>} is added to </a:t>
            </a:r>
            <a:r>
              <a:rPr lang="en-US" altLang="en-US" sz="2800" i="1" dirty="0"/>
              <a:t>E</a:t>
            </a:r>
            <a:r>
              <a:rPr lang="en-US" altLang="en-US" sz="2800" dirty="0"/>
              <a:t>(</a:t>
            </a:r>
            <a:r>
              <a:rPr lang="en-US" altLang="en-US" sz="2800" i="1" dirty="0"/>
              <a:t>T</a:t>
            </a:r>
            <a:r>
              <a:rPr lang="en-US" altLang="en-US" sz="500" dirty="0"/>
              <a:t> </a:t>
            </a:r>
            <a:r>
              <a:rPr lang="en-US" altLang="en-US" sz="2800" dirty="0"/>
              <a:t>).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34943" y="1273631"/>
            <a:ext cx="816428" cy="432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3607" y="1421351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55285" y="876916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61817" y="1706089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35045" y="95275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3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434944" y="1706089"/>
            <a:ext cx="772245" cy="4185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43699" y="209628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4</a:t>
            </a:r>
            <a:endParaRPr lang="en-SG" b="1" dirty="0">
              <a:solidFill>
                <a:srgbClr val="993366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232508" y="2124636"/>
            <a:ext cx="1222777" cy="71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7037295" y="914401"/>
            <a:ext cx="2823905" cy="1613647"/>
          </a:xfrm>
          <a:custGeom>
            <a:avLst/>
            <a:gdLst>
              <a:gd name="connsiteX0" fmla="*/ 349624 w 2823905"/>
              <a:gd name="connsiteY0" fmla="*/ 268941 h 1613647"/>
              <a:gd name="connsiteX1" fmla="*/ 349624 w 2823905"/>
              <a:gd name="connsiteY1" fmla="*/ 268941 h 1613647"/>
              <a:gd name="connsiteX2" fmla="*/ 322730 w 2823905"/>
              <a:gd name="connsiteY2" fmla="*/ 389965 h 1613647"/>
              <a:gd name="connsiteX3" fmla="*/ 282388 w 2823905"/>
              <a:gd name="connsiteY3" fmla="*/ 416859 h 1613647"/>
              <a:gd name="connsiteX4" fmla="*/ 268941 w 2823905"/>
              <a:gd name="connsiteY4" fmla="*/ 457200 h 1613647"/>
              <a:gd name="connsiteX5" fmla="*/ 228600 w 2823905"/>
              <a:gd name="connsiteY5" fmla="*/ 470647 h 1613647"/>
              <a:gd name="connsiteX6" fmla="*/ 188259 w 2823905"/>
              <a:gd name="connsiteY6" fmla="*/ 497541 h 1613647"/>
              <a:gd name="connsiteX7" fmla="*/ 107577 w 2823905"/>
              <a:gd name="connsiteY7" fmla="*/ 537882 h 1613647"/>
              <a:gd name="connsiteX8" fmla="*/ 53788 w 2823905"/>
              <a:gd name="connsiteY8" fmla="*/ 591671 h 1613647"/>
              <a:gd name="connsiteX9" fmla="*/ 0 w 2823905"/>
              <a:gd name="connsiteY9" fmla="*/ 672353 h 1613647"/>
              <a:gd name="connsiteX10" fmla="*/ 13447 w 2823905"/>
              <a:gd name="connsiteY10" fmla="*/ 820271 h 1613647"/>
              <a:gd name="connsiteX11" fmla="*/ 40341 w 2823905"/>
              <a:gd name="connsiteY11" fmla="*/ 914400 h 1613647"/>
              <a:gd name="connsiteX12" fmla="*/ 67235 w 2823905"/>
              <a:gd name="connsiteY12" fmla="*/ 1021976 h 1613647"/>
              <a:gd name="connsiteX13" fmla="*/ 94130 w 2823905"/>
              <a:gd name="connsiteY13" fmla="*/ 1102659 h 1613647"/>
              <a:gd name="connsiteX14" fmla="*/ 107577 w 2823905"/>
              <a:gd name="connsiteY14" fmla="*/ 1143000 h 1613647"/>
              <a:gd name="connsiteX15" fmla="*/ 174812 w 2823905"/>
              <a:gd name="connsiteY15" fmla="*/ 1223682 h 1613647"/>
              <a:gd name="connsiteX16" fmla="*/ 201706 w 2823905"/>
              <a:gd name="connsiteY16" fmla="*/ 1264024 h 1613647"/>
              <a:gd name="connsiteX17" fmla="*/ 242047 w 2823905"/>
              <a:gd name="connsiteY17" fmla="*/ 1277471 h 1613647"/>
              <a:gd name="connsiteX18" fmla="*/ 282388 w 2823905"/>
              <a:gd name="connsiteY18" fmla="*/ 1304365 h 1613647"/>
              <a:gd name="connsiteX19" fmla="*/ 322730 w 2823905"/>
              <a:gd name="connsiteY19" fmla="*/ 1344706 h 1613647"/>
              <a:gd name="connsiteX20" fmla="*/ 457200 w 2823905"/>
              <a:gd name="connsiteY20" fmla="*/ 1385047 h 1613647"/>
              <a:gd name="connsiteX21" fmla="*/ 497541 w 2823905"/>
              <a:gd name="connsiteY21" fmla="*/ 1411941 h 1613647"/>
              <a:gd name="connsiteX22" fmla="*/ 564777 w 2823905"/>
              <a:gd name="connsiteY22" fmla="*/ 1425388 h 1613647"/>
              <a:gd name="connsiteX23" fmla="*/ 739588 w 2823905"/>
              <a:gd name="connsiteY23" fmla="*/ 1452282 h 1613647"/>
              <a:gd name="connsiteX24" fmla="*/ 847165 w 2823905"/>
              <a:gd name="connsiteY24" fmla="*/ 1492624 h 1613647"/>
              <a:gd name="connsiteX25" fmla="*/ 914400 w 2823905"/>
              <a:gd name="connsiteY25" fmla="*/ 1519518 h 1613647"/>
              <a:gd name="connsiteX26" fmla="*/ 1021977 w 2823905"/>
              <a:gd name="connsiteY26" fmla="*/ 1532965 h 1613647"/>
              <a:gd name="connsiteX27" fmla="*/ 1196788 w 2823905"/>
              <a:gd name="connsiteY27" fmla="*/ 1559859 h 1613647"/>
              <a:gd name="connsiteX28" fmla="*/ 1680882 w 2823905"/>
              <a:gd name="connsiteY28" fmla="*/ 1573306 h 1613647"/>
              <a:gd name="connsiteX29" fmla="*/ 1801906 w 2823905"/>
              <a:gd name="connsiteY29" fmla="*/ 1586753 h 1613647"/>
              <a:gd name="connsiteX30" fmla="*/ 1855694 w 2823905"/>
              <a:gd name="connsiteY30" fmla="*/ 1600200 h 1613647"/>
              <a:gd name="connsiteX31" fmla="*/ 1936377 w 2823905"/>
              <a:gd name="connsiteY31" fmla="*/ 1613647 h 1613647"/>
              <a:gd name="connsiteX32" fmla="*/ 2554941 w 2823905"/>
              <a:gd name="connsiteY32" fmla="*/ 1600200 h 1613647"/>
              <a:gd name="connsiteX33" fmla="*/ 2675965 w 2823905"/>
              <a:gd name="connsiteY33" fmla="*/ 1559859 h 1613647"/>
              <a:gd name="connsiteX34" fmla="*/ 2716306 w 2823905"/>
              <a:gd name="connsiteY34" fmla="*/ 1546412 h 1613647"/>
              <a:gd name="connsiteX35" fmla="*/ 2796988 w 2823905"/>
              <a:gd name="connsiteY35" fmla="*/ 1492624 h 1613647"/>
              <a:gd name="connsiteX36" fmla="*/ 2810435 w 2823905"/>
              <a:gd name="connsiteY36" fmla="*/ 1358153 h 1613647"/>
              <a:gd name="connsiteX37" fmla="*/ 2796988 w 2823905"/>
              <a:gd name="connsiteY37" fmla="*/ 1317812 h 1613647"/>
              <a:gd name="connsiteX38" fmla="*/ 2743200 w 2823905"/>
              <a:gd name="connsiteY38" fmla="*/ 1237129 h 1613647"/>
              <a:gd name="connsiteX39" fmla="*/ 2689412 w 2823905"/>
              <a:gd name="connsiteY39" fmla="*/ 1116106 h 1613647"/>
              <a:gd name="connsiteX40" fmla="*/ 2649071 w 2823905"/>
              <a:gd name="connsiteY40" fmla="*/ 1075765 h 1613647"/>
              <a:gd name="connsiteX41" fmla="*/ 2622177 w 2823905"/>
              <a:gd name="connsiteY41" fmla="*/ 1035424 h 1613647"/>
              <a:gd name="connsiteX42" fmla="*/ 2581835 w 2823905"/>
              <a:gd name="connsiteY42" fmla="*/ 1008529 h 1613647"/>
              <a:gd name="connsiteX43" fmla="*/ 2501153 w 2823905"/>
              <a:gd name="connsiteY43" fmla="*/ 954741 h 1613647"/>
              <a:gd name="connsiteX44" fmla="*/ 2474259 w 2823905"/>
              <a:gd name="connsiteY44" fmla="*/ 914400 h 1613647"/>
              <a:gd name="connsiteX45" fmla="*/ 2433918 w 2823905"/>
              <a:gd name="connsiteY45" fmla="*/ 900953 h 1613647"/>
              <a:gd name="connsiteX46" fmla="*/ 2299447 w 2823905"/>
              <a:gd name="connsiteY46" fmla="*/ 847165 h 1613647"/>
              <a:gd name="connsiteX47" fmla="*/ 2178424 w 2823905"/>
              <a:gd name="connsiteY47" fmla="*/ 806824 h 1613647"/>
              <a:gd name="connsiteX48" fmla="*/ 2138082 w 2823905"/>
              <a:gd name="connsiteY48" fmla="*/ 793376 h 1613647"/>
              <a:gd name="connsiteX49" fmla="*/ 2084294 w 2823905"/>
              <a:gd name="connsiteY49" fmla="*/ 779929 h 1613647"/>
              <a:gd name="connsiteX50" fmla="*/ 2003612 w 2823905"/>
              <a:gd name="connsiteY50" fmla="*/ 726141 h 1613647"/>
              <a:gd name="connsiteX51" fmla="*/ 1922930 w 2823905"/>
              <a:gd name="connsiteY51" fmla="*/ 685800 h 1613647"/>
              <a:gd name="connsiteX52" fmla="*/ 1815353 w 2823905"/>
              <a:gd name="connsiteY52" fmla="*/ 605118 h 1613647"/>
              <a:gd name="connsiteX53" fmla="*/ 1734671 w 2823905"/>
              <a:gd name="connsiteY53" fmla="*/ 537882 h 1613647"/>
              <a:gd name="connsiteX54" fmla="*/ 1707777 w 2823905"/>
              <a:gd name="connsiteY54" fmla="*/ 497541 h 1613647"/>
              <a:gd name="connsiteX55" fmla="*/ 1653988 w 2823905"/>
              <a:gd name="connsiteY55" fmla="*/ 430306 h 1613647"/>
              <a:gd name="connsiteX56" fmla="*/ 1640541 w 2823905"/>
              <a:gd name="connsiteY56" fmla="*/ 389965 h 1613647"/>
              <a:gd name="connsiteX57" fmla="*/ 1586753 w 2823905"/>
              <a:gd name="connsiteY57" fmla="*/ 309282 h 1613647"/>
              <a:gd name="connsiteX58" fmla="*/ 1573306 w 2823905"/>
              <a:gd name="connsiteY58" fmla="*/ 268941 h 1613647"/>
              <a:gd name="connsiteX59" fmla="*/ 1559859 w 2823905"/>
              <a:gd name="connsiteY59" fmla="*/ 215153 h 1613647"/>
              <a:gd name="connsiteX60" fmla="*/ 1506071 w 2823905"/>
              <a:gd name="connsiteY60" fmla="*/ 134471 h 1613647"/>
              <a:gd name="connsiteX61" fmla="*/ 1425388 w 2823905"/>
              <a:gd name="connsiteY61" fmla="*/ 53788 h 1613647"/>
              <a:gd name="connsiteX62" fmla="*/ 1385047 w 2823905"/>
              <a:gd name="connsiteY62" fmla="*/ 40341 h 1613647"/>
              <a:gd name="connsiteX63" fmla="*/ 1344706 w 2823905"/>
              <a:gd name="connsiteY63" fmla="*/ 13447 h 1613647"/>
              <a:gd name="connsiteX64" fmla="*/ 1277471 w 2823905"/>
              <a:gd name="connsiteY64" fmla="*/ 0 h 1613647"/>
              <a:gd name="connsiteX65" fmla="*/ 887506 w 2823905"/>
              <a:gd name="connsiteY65" fmla="*/ 13447 h 1613647"/>
              <a:gd name="connsiteX66" fmla="*/ 806824 w 2823905"/>
              <a:gd name="connsiteY66" fmla="*/ 26894 h 1613647"/>
              <a:gd name="connsiteX67" fmla="*/ 739588 w 2823905"/>
              <a:gd name="connsiteY67" fmla="*/ 40341 h 1613647"/>
              <a:gd name="connsiteX68" fmla="*/ 618565 w 2823905"/>
              <a:gd name="connsiteY68" fmla="*/ 80682 h 1613647"/>
              <a:gd name="connsiteX69" fmla="*/ 578224 w 2823905"/>
              <a:gd name="connsiteY69" fmla="*/ 94129 h 1613647"/>
              <a:gd name="connsiteX70" fmla="*/ 524435 w 2823905"/>
              <a:gd name="connsiteY70" fmla="*/ 107576 h 1613647"/>
              <a:gd name="connsiteX71" fmla="*/ 497541 w 2823905"/>
              <a:gd name="connsiteY71" fmla="*/ 134471 h 1613647"/>
              <a:gd name="connsiteX72" fmla="*/ 457200 w 2823905"/>
              <a:gd name="connsiteY72" fmla="*/ 147918 h 1613647"/>
              <a:gd name="connsiteX73" fmla="*/ 430306 w 2823905"/>
              <a:gd name="connsiteY73" fmla="*/ 188259 h 1613647"/>
              <a:gd name="connsiteX74" fmla="*/ 389965 w 2823905"/>
              <a:gd name="connsiteY74" fmla="*/ 215153 h 1613647"/>
              <a:gd name="connsiteX75" fmla="*/ 349624 w 2823905"/>
              <a:gd name="connsiteY75" fmla="*/ 255494 h 1613647"/>
              <a:gd name="connsiteX76" fmla="*/ 349624 w 2823905"/>
              <a:gd name="connsiteY76" fmla="*/ 268941 h 16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823905" h="1613647">
                <a:moveTo>
                  <a:pt x="349624" y="268941"/>
                </a:moveTo>
                <a:lnTo>
                  <a:pt x="349624" y="268941"/>
                </a:lnTo>
                <a:cubicBezTo>
                  <a:pt x="340659" y="309282"/>
                  <a:pt x="339831" y="352344"/>
                  <a:pt x="322730" y="389965"/>
                </a:cubicBezTo>
                <a:cubicBezTo>
                  <a:pt x="316042" y="404678"/>
                  <a:pt x="292484" y="404239"/>
                  <a:pt x="282388" y="416859"/>
                </a:cubicBezTo>
                <a:cubicBezTo>
                  <a:pt x="273533" y="427927"/>
                  <a:pt x="278964" y="447177"/>
                  <a:pt x="268941" y="457200"/>
                </a:cubicBezTo>
                <a:cubicBezTo>
                  <a:pt x="258918" y="467223"/>
                  <a:pt x="241278" y="464308"/>
                  <a:pt x="228600" y="470647"/>
                </a:cubicBezTo>
                <a:cubicBezTo>
                  <a:pt x="214145" y="477875"/>
                  <a:pt x="202714" y="490313"/>
                  <a:pt x="188259" y="497541"/>
                </a:cubicBezTo>
                <a:cubicBezTo>
                  <a:pt x="130992" y="526174"/>
                  <a:pt x="161529" y="491637"/>
                  <a:pt x="107577" y="537882"/>
                </a:cubicBezTo>
                <a:cubicBezTo>
                  <a:pt x="88325" y="554384"/>
                  <a:pt x="67853" y="570573"/>
                  <a:pt x="53788" y="591671"/>
                </a:cubicBezTo>
                <a:lnTo>
                  <a:pt x="0" y="672353"/>
                </a:lnTo>
                <a:cubicBezTo>
                  <a:pt x="4482" y="721659"/>
                  <a:pt x="6904" y="771196"/>
                  <a:pt x="13447" y="820271"/>
                </a:cubicBezTo>
                <a:cubicBezTo>
                  <a:pt x="19290" y="864090"/>
                  <a:pt x="29519" y="874718"/>
                  <a:pt x="40341" y="914400"/>
                </a:cubicBezTo>
                <a:cubicBezTo>
                  <a:pt x="50066" y="950060"/>
                  <a:pt x="55546" y="986911"/>
                  <a:pt x="67235" y="1021976"/>
                </a:cubicBezTo>
                <a:lnTo>
                  <a:pt x="94130" y="1102659"/>
                </a:lnTo>
                <a:cubicBezTo>
                  <a:pt x="98612" y="1116106"/>
                  <a:pt x="99714" y="1131206"/>
                  <a:pt x="107577" y="1143000"/>
                </a:cubicBezTo>
                <a:cubicBezTo>
                  <a:pt x="174353" y="1243164"/>
                  <a:pt x="88526" y="1120138"/>
                  <a:pt x="174812" y="1223682"/>
                </a:cubicBezTo>
                <a:cubicBezTo>
                  <a:pt x="185158" y="1236098"/>
                  <a:pt x="189086" y="1253928"/>
                  <a:pt x="201706" y="1264024"/>
                </a:cubicBezTo>
                <a:cubicBezTo>
                  <a:pt x="212774" y="1272879"/>
                  <a:pt x="229369" y="1271132"/>
                  <a:pt x="242047" y="1277471"/>
                </a:cubicBezTo>
                <a:cubicBezTo>
                  <a:pt x="256502" y="1284699"/>
                  <a:pt x="269972" y="1294019"/>
                  <a:pt x="282388" y="1304365"/>
                </a:cubicBezTo>
                <a:cubicBezTo>
                  <a:pt x="296997" y="1316539"/>
                  <a:pt x="306218" y="1335271"/>
                  <a:pt x="322730" y="1344706"/>
                </a:cubicBezTo>
                <a:cubicBezTo>
                  <a:pt x="454268" y="1419870"/>
                  <a:pt x="281909" y="1268186"/>
                  <a:pt x="457200" y="1385047"/>
                </a:cubicBezTo>
                <a:cubicBezTo>
                  <a:pt x="470647" y="1394012"/>
                  <a:pt x="482409" y="1406266"/>
                  <a:pt x="497541" y="1411941"/>
                </a:cubicBezTo>
                <a:cubicBezTo>
                  <a:pt x="518942" y="1419966"/>
                  <a:pt x="542465" y="1420430"/>
                  <a:pt x="564777" y="1425388"/>
                </a:cubicBezTo>
                <a:cubicBezTo>
                  <a:pt x="681236" y="1451267"/>
                  <a:pt x="549039" y="1431110"/>
                  <a:pt x="739588" y="1452282"/>
                </a:cubicBezTo>
                <a:cubicBezTo>
                  <a:pt x="849624" y="1507299"/>
                  <a:pt x="737313" y="1456006"/>
                  <a:pt x="847165" y="1492624"/>
                </a:cubicBezTo>
                <a:cubicBezTo>
                  <a:pt x="870064" y="1500257"/>
                  <a:pt x="890880" y="1514090"/>
                  <a:pt x="914400" y="1519518"/>
                </a:cubicBezTo>
                <a:cubicBezTo>
                  <a:pt x="949613" y="1527644"/>
                  <a:pt x="986202" y="1527854"/>
                  <a:pt x="1021977" y="1532965"/>
                </a:cubicBezTo>
                <a:cubicBezTo>
                  <a:pt x="1057396" y="1538025"/>
                  <a:pt x="1164628" y="1558363"/>
                  <a:pt x="1196788" y="1559859"/>
                </a:cubicBezTo>
                <a:cubicBezTo>
                  <a:pt x="1358041" y="1567359"/>
                  <a:pt x="1519517" y="1568824"/>
                  <a:pt x="1680882" y="1573306"/>
                </a:cubicBezTo>
                <a:cubicBezTo>
                  <a:pt x="1721223" y="1577788"/>
                  <a:pt x="1761788" y="1580581"/>
                  <a:pt x="1801906" y="1586753"/>
                </a:cubicBezTo>
                <a:cubicBezTo>
                  <a:pt x="1820172" y="1589563"/>
                  <a:pt x="1837572" y="1596576"/>
                  <a:pt x="1855694" y="1600200"/>
                </a:cubicBezTo>
                <a:cubicBezTo>
                  <a:pt x="1882430" y="1605547"/>
                  <a:pt x="1909483" y="1609165"/>
                  <a:pt x="1936377" y="1613647"/>
                </a:cubicBezTo>
                <a:cubicBezTo>
                  <a:pt x="2142565" y="1609165"/>
                  <a:pt x="2349047" y="1612078"/>
                  <a:pt x="2554941" y="1600200"/>
                </a:cubicBezTo>
                <a:cubicBezTo>
                  <a:pt x="2554942" y="1600200"/>
                  <a:pt x="2655793" y="1566583"/>
                  <a:pt x="2675965" y="1559859"/>
                </a:cubicBezTo>
                <a:cubicBezTo>
                  <a:pt x="2689412" y="1555377"/>
                  <a:pt x="2704512" y="1554275"/>
                  <a:pt x="2716306" y="1546412"/>
                </a:cubicBezTo>
                <a:lnTo>
                  <a:pt x="2796988" y="1492624"/>
                </a:lnTo>
                <a:cubicBezTo>
                  <a:pt x="2827328" y="1401602"/>
                  <a:pt x="2832321" y="1434754"/>
                  <a:pt x="2810435" y="1358153"/>
                </a:cubicBezTo>
                <a:cubicBezTo>
                  <a:pt x="2806541" y="1344524"/>
                  <a:pt x="2803872" y="1330203"/>
                  <a:pt x="2796988" y="1317812"/>
                </a:cubicBezTo>
                <a:cubicBezTo>
                  <a:pt x="2781291" y="1289557"/>
                  <a:pt x="2753421" y="1267793"/>
                  <a:pt x="2743200" y="1237129"/>
                </a:cubicBezTo>
                <a:cubicBezTo>
                  <a:pt x="2723655" y="1178494"/>
                  <a:pt x="2724928" y="1158725"/>
                  <a:pt x="2689412" y="1116106"/>
                </a:cubicBezTo>
                <a:cubicBezTo>
                  <a:pt x="2677238" y="1101497"/>
                  <a:pt x="2661245" y="1090374"/>
                  <a:pt x="2649071" y="1075765"/>
                </a:cubicBezTo>
                <a:cubicBezTo>
                  <a:pt x="2638725" y="1063350"/>
                  <a:pt x="2633605" y="1046852"/>
                  <a:pt x="2622177" y="1035424"/>
                </a:cubicBezTo>
                <a:cubicBezTo>
                  <a:pt x="2610749" y="1023996"/>
                  <a:pt x="2594251" y="1018876"/>
                  <a:pt x="2581835" y="1008529"/>
                </a:cubicBezTo>
                <a:cubicBezTo>
                  <a:pt x="2514684" y="952569"/>
                  <a:pt x="2572048" y="978373"/>
                  <a:pt x="2501153" y="954741"/>
                </a:cubicBezTo>
                <a:cubicBezTo>
                  <a:pt x="2492188" y="941294"/>
                  <a:pt x="2486879" y="924496"/>
                  <a:pt x="2474259" y="914400"/>
                </a:cubicBezTo>
                <a:cubicBezTo>
                  <a:pt x="2463191" y="905545"/>
                  <a:pt x="2446946" y="906537"/>
                  <a:pt x="2433918" y="900953"/>
                </a:cubicBezTo>
                <a:cubicBezTo>
                  <a:pt x="2295416" y="841595"/>
                  <a:pt x="2483092" y="908379"/>
                  <a:pt x="2299447" y="847165"/>
                </a:cubicBezTo>
                <a:lnTo>
                  <a:pt x="2178424" y="806824"/>
                </a:lnTo>
                <a:cubicBezTo>
                  <a:pt x="2164977" y="802341"/>
                  <a:pt x="2151834" y="796814"/>
                  <a:pt x="2138082" y="793376"/>
                </a:cubicBezTo>
                <a:lnTo>
                  <a:pt x="2084294" y="779929"/>
                </a:lnTo>
                <a:cubicBezTo>
                  <a:pt x="2057400" y="762000"/>
                  <a:pt x="2034276" y="736362"/>
                  <a:pt x="2003612" y="726141"/>
                </a:cubicBezTo>
                <a:cubicBezTo>
                  <a:pt x="1965525" y="713445"/>
                  <a:pt x="1955013" y="713873"/>
                  <a:pt x="1922930" y="685800"/>
                </a:cubicBezTo>
                <a:cubicBezTo>
                  <a:pt x="1827843" y="602600"/>
                  <a:pt x="1893736" y="631246"/>
                  <a:pt x="1815353" y="605118"/>
                </a:cubicBezTo>
                <a:cubicBezTo>
                  <a:pt x="1749831" y="506833"/>
                  <a:pt x="1837034" y="623185"/>
                  <a:pt x="1734671" y="537882"/>
                </a:cubicBezTo>
                <a:cubicBezTo>
                  <a:pt x="1722256" y="527536"/>
                  <a:pt x="1717873" y="510161"/>
                  <a:pt x="1707777" y="497541"/>
                </a:cubicBezTo>
                <a:cubicBezTo>
                  <a:pt x="1674422" y="455848"/>
                  <a:pt x="1681582" y="485494"/>
                  <a:pt x="1653988" y="430306"/>
                </a:cubicBezTo>
                <a:cubicBezTo>
                  <a:pt x="1647649" y="417628"/>
                  <a:pt x="1647425" y="402356"/>
                  <a:pt x="1640541" y="389965"/>
                </a:cubicBezTo>
                <a:cubicBezTo>
                  <a:pt x="1624844" y="361710"/>
                  <a:pt x="1596974" y="339946"/>
                  <a:pt x="1586753" y="309282"/>
                </a:cubicBezTo>
                <a:cubicBezTo>
                  <a:pt x="1582271" y="295835"/>
                  <a:pt x="1577200" y="282570"/>
                  <a:pt x="1573306" y="268941"/>
                </a:cubicBezTo>
                <a:cubicBezTo>
                  <a:pt x="1568229" y="251171"/>
                  <a:pt x="1568124" y="231683"/>
                  <a:pt x="1559859" y="215153"/>
                </a:cubicBezTo>
                <a:cubicBezTo>
                  <a:pt x="1545404" y="186243"/>
                  <a:pt x="1528927" y="157327"/>
                  <a:pt x="1506071" y="134471"/>
                </a:cubicBezTo>
                <a:cubicBezTo>
                  <a:pt x="1479177" y="107577"/>
                  <a:pt x="1461471" y="65816"/>
                  <a:pt x="1425388" y="53788"/>
                </a:cubicBezTo>
                <a:cubicBezTo>
                  <a:pt x="1411941" y="49306"/>
                  <a:pt x="1397725" y="46680"/>
                  <a:pt x="1385047" y="40341"/>
                </a:cubicBezTo>
                <a:cubicBezTo>
                  <a:pt x="1370592" y="33113"/>
                  <a:pt x="1359838" y="19122"/>
                  <a:pt x="1344706" y="13447"/>
                </a:cubicBezTo>
                <a:cubicBezTo>
                  <a:pt x="1323306" y="5422"/>
                  <a:pt x="1299883" y="4482"/>
                  <a:pt x="1277471" y="0"/>
                </a:cubicBezTo>
                <a:cubicBezTo>
                  <a:pt x="1147483" y="4482"/>
                  <a:pt x="1017360" y="6027"/>
                  <a:pt x="887506" y="13447"/>
                </a:cubicBezTo>
                <a:cubicBezTo>
                  <a:pt x="860285" y="15002"/>
                  <a:pt x="833649" y="22017"/>
                  <a:pt x="806824" y="26894"/>
                </a:cubicBezTo>
                <a:cubicBezTo>
                  <a:pt x="784337" y="30983"/>
                  <a:pt x="761638" y="34327"/>
                  <a:pt x="739588" y="40341"/>
                </a:cubicBezTo>
                <a:lnTo>
                  <a:pt x="618565" y="80682"/>
                </a:lnTo>
                <a:cubicBezTo>
                  <a:pt x="605118" y="85164"/>
                  <a:pt x="591975" y="90691"/>
                  <a:pt x="578224" y="94129"/>
                </a:cubicBezTo>
                <a:lnTo>
                  <a:pt x="524435" y="107576"/>
                </a:lnTo>
                <a:cubicBezTo>
                  <a:pt x="515470" y="116541"/>
                  <a:pt x="508412" y="127948"/>
                  <a:pt x="497541" y="134471"/>
                </a:cubicBezTo>
                <a:cubicBezTo>
                  <a:pt x="485387" y="141764"/>
                  <a:pt x="468268" y="139063"/>
                  <a:pt x="457200" y="147918"/>
                </a:cubicBezTo>
                <a:cubicBezTo>
                  <a:pt x="444580" y="158014"/>
                  <a:pt x="441734" y="176831"/>
                  <a:pt x="430306" y="188259"/>
                </a:cubicBezTo>
                <a:cubicBezTo>
                  <a:pt x="418878" y="199687"/>
                  <a:pt x="402380" y="204807"/>
                  <a:pt x="389965" y="215153"/>
                </a:cubicBezTo>
                <a:cubicBezTo>
                  <a:pt x="375356" y="227327"/>
                  <a:pt x="361798" y="240885"/>
                  <a:pt x="349624" y="255494"/>
                </a:cubicBezTo>
                <a:cubicBezTo>
                  <a:pt x="339278" y="267909"/>
                  <a:pt x="349624" y="266700"/>
                  <a:pt x="349624" y="268941"/>
                </a:cubicBez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TextBox 50"/>
          <p:cNvSpPr txBox="1"/>
          <p:nvPr/>
        </p:nvSpPr>
        <p:spPr>
          <a:xfrm>
            <a:off x="9457814" y="2089678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5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9198430" y="892395"/>
            <a:ext cx="1404281" cy="1181335"/>
          </a:xfrm>
          <a:custGeom>
            <a:avLst/>
            <a:gdLst>
              <a:gd name="connsiteX0" fmla="*/ 0 w 1404281"/>
              <a:gd name="connsiteY0" fmla="*/ 250606 h 1181335"/>
              <a:gd name="connsiteX1" fmla="*/ 0 w 1404281"/>
              <a:gd name="connsiteY1" fmla="*/ 250606 h 1181335"/>
              <a:gd name="connsiteX2" fmla="*/ 65314 w 1404281"/>
              <a:gd name="connsiteY2" fmla="*/ 381235 h 1181335"/>
              <a:gd name="connsiteX3" fmla="*/ 97971 w 1404281"/>
              <a:gd name="connsiteY3" fmla="*/ 544520 h 1181335"/>
              <a:gd name="connsiteX4" fmla="*/ 179614 w 1404281"/>
              <a:gd name="connsiteY4" fmla="*/ 626163 h 1181335"/>
              <a:gd name="connsiteX5" fmla="*/ 212271 w 1404281"/>
              <a:gd name="connsiteY5" fmla="*/ 675149 h 1181335"/>
              <a:gd name="connsiteX6" fmla="*/ 310242 w 1404281"/>
              <a:gd name="connsiteY6" fmla="*/ 707806 h 1181335"/>
              <a:gd name="connsiteX7" fmla="*/ 342900 w 1404281"/>
              <a:gd name="connsiteY7" fmla="*/ 740463 h 1181335"/>
              <a:gd name="connsiteX8" fmla="*/ 457200 w 1404281"/>
              <a:gd name="connsiteY8" fmla="*/ 805777 h 1181335"/>
              <a:gd name="connsiteX9" fmla="*/ 506185 w 1404281"/>
              <a:gd name="connsiteY9" fmla="*/ 822106 h 1181335"/>
              <a:gd name="connsiteX10" fmla="*/ 555171 w 1404281"/>
              <a:gd name="connsiteY10" fmla="*/ 854763 h 1181335"/>
              <a:gd name="connsiteX11" fmla="*/ 653142 w 1404281"/>
              <a:gd name="connsiteY11" fmla="*/ 887420 h 1181335"/>
              <a:gd name="connsiteX12" fmla="*/ 685800 w 1404281"/>
              <a:gd name="connsiteY12" fmla="*/ 920077 h 1181335"/>
              <a:gd name="connsiteX13" fmla="*/ 800100 w 1404281"/>
              <a:gd name="connsiteY13" fmla="*/ 952735 h 1181335"/>
              <a:gd name="connsiteX14" fmla="*/ 898071 w 1404281"/>
              <a:gd name="connsiteY14" fmla="*/ 1018049 h 1181335"/>
              <a:gd name="connsiteX15" fmla="*/ 1012371 w 1404281"/>
              <a:gd name="connsiteY15" fmla="*/ 1083363 h 1181335"/>
              <a:gd name="connsiteX16" fmla="*/ 1061357 w 1404281"/>
              <a:gd name="connsiteY16" fmla="*/ 1132349 h 1181335"/>
              <a:gd name="connsiteX17" fmla="*/ 1126671 w 1404281"/>
              <a:gd name="connsiteY17" fmla="*/ 1181335 h 1181335"/>
              <a:gd name="connsiteX18" fmla="*/ 1322614 w 1404281"/>
              <a:gd name="connsiteY18" fmla="*/ 1165006 h 1181335"/>
              <a:gd name="connsiteX19" fmla="*/ 1355271 w 1404281"/>
              <a:gd name="connsiteY19" fmla="*/ 1116020 h 1181335"/>
              <a:gd name="connsiteX20" fmla="*/ 1387928 w 1404281"/>
              <a:gd name="connsiteY20" fmla="*/ 1018049 h 1181335"/>
              <a:gd name="connsiteX21" fmla="*/ 1387928 w 1404281"/>
              <a:gd name="connsiteY21" fmla="*/ 658820 h 1181335"/>
              <a:gd name="connsiteX22" fmla="*/ 1371600 w 1404281"/>
              <a:gd name="connsiteY22" fmla="*/ 609835 h 1181335"/>
              <a:gd name="connsiteX23" fmla="*/ 1338942 w 1404281"/>
              <a:gd name="connsiteY23" fmla="*/ 577177 h 1181335"/>
              <a:gd name="connsiteX24" fmla="*/ 1273628 w 1404281"/>
              <a:gd name="connsiteY24" fmla="*/ 511863 h 1181335"/>
              <a:gd name="connsiteX25" fmla="*/ 1208314 w 1404281"/>
              <a:gd name="connsiteY25" fmla="*/ 413892 h 1181335"/>
              <a:gd name="connsiteX26" fmla="*/ 1159328 w 1404281"/>
              <a:gd name="connsiteY26" fmla="*/ 364906 h 1181335"/>
              <a:gd name="connsiteX27" fmla="*/ 1061357 w 1404281"/>
              <a:gd name="connsiteY27" fmla="*/ 299592 h 1181335"/>
              <a:gd name="connsiteX28" fmla="*/ 963385 w 1404281"/>
              <a:gd name="connsiteY28" fmla="*/ 234277 h 1181335"/>
              <a:gd name="connsiteX29" fmla="*/ 865414 w 1404281"/>
              <a:gd name="connsiteY29" fmla="*/ 185292 h 1181335"/>
              <a:gd name="connsiteX30" fmla="*/ 718457 w 1404281"/>
              <a:gd name="connsiteY30" fmla="*/ 119977 h 1181335"/>
              <a:gd name="connsiteX31" fmla="*/ 669471 w 1404281"/>
              <a:gd name="connsiteY31" fmla="*/ 103649 h 1181335"/>
              <a:gd name="connsiteX32" fmla="*/ 620485 w 1404281"/>
              <a:gd name="connsiteY32" fmla="*/ 70992 h 1181335"/>
              <a:gd name="connsiteX33" fmla="*/ 440871 w 1404281"/>
              <a:gd name="connsiteY33" fmla="*/ 38335 h 1181335"/>
              <a:gd name="connsiteX34" fmla="*/ 326571 w 1404281"/>
              <a:gd name="connsiteY34" fmla="*/ 22006 h 1181335"/>
              <a:gd name="connsiteX35" fmla="*/ 130628 w 1404281"/>
              <a:gd name="connsiteY35" fmla="*/ 22006 h 1181335"/>
              <a:gd name="connsiteX36" fmla="*/ 81642 w 1404281"/>
              <a:gd name="connsiteY36" fmla="*/ 54663 h 1181335"/>
              <a:gd name="connsiteX37" fmla="*/ 16328 w 1404281"/>
              <a:gd name="connsiteY37" fmla="*/ 201620 h 1181335"/>
              <a:gd name="connsiteX38" fmla="*/ 0 w 1404281"/>
              <a:gd name="connsiteY38" fmla="*/ 250606 h 118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04281" h="1181335">
                <a:moveTo>
                  <a:pt x="0" y="250606"/>
                </a:moveTo>
                <a:lnTo>
                  <a:pt x="0" y="250606"/>
                </a:lnTo>
                <a:cubicBezTo>
                  <a:pt x="21771" y="294149"/>
                  <a:pt x="46590" y="336297"/>
                  <a:pt x="65314" y="381235"/>
                </a:cubicBezTo>
                <a:cubicBezTo>
                  <a:pt x="92557" y="446618"/>
                  <a:pt x="73696" y="471696"/>
                  <a:pt x="97971" y="544520"/>
                </a:cubicBezTo>
                <a:cubicBezTo>
                  <a:pt x="113522" y="591174"/>
                  <a:pt x="142291" y="601281"/>
                  <a:pt x="179614" y="626163"/>
                </a:cubicBezTo>
                <a:cubicBezTo>
                  <a:pt x="190500" y="642492"/>
                  <a:pt x="195629" y="664748"/>
                  <a:pt x="212271" y="675149"/>
                </a:cubicBezTo>
                <a:cubicBezTo>
                  <a:pt x="241462" y="693393"/>
                  <a:pt x="310242" y="707806"/>
                  <a:pt x="310242" y="707806"/>
                </a:cubicBezTo>
                <a:cubicBezTo>
                  <a:pt x="321128" y="718692"/>
                  <a:pt x="330879" y="730846"/>
                  <a:pt x="342900" y="740463"/>
                </a:cubicBezTo>
                <a:cubicBezTo>
                  <a:pt x="374439" y="765694"/>
                  <a:pt x="421094" y="790303"/>
                  <a:pt x="457200" y="805777"/>
                </a:cubicBezTo>
                <a:cubicBezTo>
                  <a:pt x="473020" y="812557"/>
                  <a:pt x="490790" y="814409"/>
                  <a:pt x="506185" y="822106"/>
                </a:cubicBezTo>
                <a:cubicBezTo>
                  <a:pt x="523738" y="830882"/>
                  <a:pt x="537238" y="846793"/>
                  <a:pt x="555171" y="854763"/>
                </a:cubicBezTo>
                <a:cubicBezTo>
                  <a:pt x="586628" y="868744"/>
                  <a:pt x="653142" y="887420"/>
                  <a:pt x="653142" y="887420"/>
                </a:cubicBezTo>
                <a:cubicBezTo>
                  <a:pt x="664028" y="898306"/>
                  <a:pt x="672030" y="913192"/>
                  <a:pt x="685800" y="920077"/>
                </a:cubicBezTo>
                <a:cubicBezTo>
                  <a:pt x="770354" y="962354"/>
                  <a:pt x="727875" y="912610"/>
                  <a:pt x="800100" y="952735"/>
                </a:cubicBezTo>
                <a:cubicBezTo>
                  <a:pt x="834410" y="971796"/>
                  <a:pt x="862966" y="1000496"/>
                  <a:pt x="898071" y="1018049"/>
                </a:cubicBezTo>
                <a:cubicBezTo>
                  <a:pt x="937996" y="1038012"/>
                  <a:pt x="977753" y="1054514"/>
                  <a:pt x="1012371" y="1083363"/>
                </a:cubicBezTo>
                <a:cubicBezTo>
                  <a:pt x="1030111" y="1098146"/>
                  <a:pt x="1043824" y="1117321"/>
                  <a:pt x="1061357" y="1132349"/>
                </a:cubicBezTo>
                <a:cubicBezTo>
                  <a:pt x="1082020" y="1150060"/>
                  <a:pt x="1104900" y="1165006"/>
                  <a:pt x="1126671" y="1181335"/>
                </a:cubicBezTo>
                <a:cubicBezTo>
                  <a:pt x="1191985" y="1175892"/>
                  <a:pt x="1259595" y="1183012"/>
                  <a:pt x="1322614" y="1165006"/>
                </a:cubicBezTo>
                <a:cubicBezTo>
                  <a:pt x="1341483" y="1159615"/>
                  <a:pt x="1347301" y="1133953"/>
                  <a:pt x="1355271" y="1116020"/>
                </a:cubicBezTo>
                <a:cubicBezTo>
                  <a:pt x="1369252" y="1084563"/>
                  <a:pt x="1387928" y="1018049"/>
                  <a:pt x="1387928" y="1018049"/>
                </a:cubicBezTo>
                <a:cubicBezTo>
                  <a:pt x="1403620" y="829748"/>
                  <a:pt x="1415102" y="835449"/>
                  <a:pt x="1387928" y="658820"/>
                </a:cubicBezTo>
                <a:cubicBezTo>
                  <a:pt x="1385311" y="641809"/>
                  <a:pt x="1380455" y="624594"/>
                  <a:pt x="1371600" y="609835"/>
                </a:cubicBezTo>
                <a:cubicBezTo>
                  <a:pt x="1363679" y="596634"/>
                  <a:pt x="1349828" y="588063"/>
                  <a:pt x="1338942" y="577177"/>
                </a:cubicBezTo>
                <a:cubicBezTo>
                  <a:pt x="1295401" y="446552"/>
                  <a:pt x="1360713" y="598948"/>
                  <a:pt x="1273628" y="511863"/>
                </a:cubicBezTo>
                <a:cubicBezTo>
                  <a:pt x="1245875" y="484110"/>
                  <a:pt x="1236067" y="441645"/>
                  <a:pt x="1208314" y="413892"/>
                </a:cubicBezTo>
                <a:cubicBezTo>
                  <a:pt x="1191985" y="397563"/>
                  <a:pt x="1177556" y="379083"/>
                  <a:pt x="1159328" y="364906"/>
                </a:cubicBezTo>
                <a:cubicBezTo>
                  <a:pt x="1128347" y="340810"/>
                  <a:pt x="1089110" y="327345"/>
                  <a:pt x="1061357" y="299592"/>
                </a:cubicBezTo>
                <a:cubicBezTo>
                  <a:pt x="968496" y="206731"/>
                  <a:pt x="1057909" y="281540"/>
                  <a:pt x="963385" y="234277"/>
                </a:cubicBezTo>
                <a:cubicBezTo>
                  <a:pt x="836779" y="170973"/>
                  <a:pt x="988535" y="226331"/>
                  <a:pt x="865414" y="185292"/>
                </a:cubicBezTo>
                <a:cubicBezTo>
                  <a:pt x="787787" y="133541"/>
                  <a:pt x="835043" y="158839"/>
                  <a:pt x="718457" y="119977"/>
                </a:cubicBezTo>
                <a:lnTo>
                  <a:pt x="669471" y="103649"/>
                </a:lnTo>
                <a:cubicBezTo>
                  <a:pt x="653142" y="92763"/>
                  <a:pt x="638038" y="79768"/>
                  <a:pt x="620485" y="70992"/>
                </a:cubicBezTo>
                <a:cubicBezTo>
                  <a:pt x="569739" y="45619"/>
                  <a:pt x="486932" y="44476"/>
                  <a:pt x="440871" y="38335"/>
                </a:cubicBezTo>
                <a:lnTo>
                  <a:pt x="326571" y="22006"/>
                </a:lnTo>
                <a:cubicBezTo>
                  <a:pt x="244468" y="-5362"/>
                  <a:pt x="255630" y="-9245"/>
                  <a:pt x="130628" y="22006"/>
                </a:cubicBezTo>
                <a:cubicBezTo>
                  <a:pt x="111589" y="26766"/>
                  <a:pt x="97971" y="43777"/>
                  <a:pt x="81642" y="54663"/>
                </a:cubicBezTo>
                <a:cubicBezTo>
                  <a:pt x="42779" y="171252"/>
                  <a:pt x="68080" y="123993"/>
                  <a:pt x="16328" y="201620"/>
                </a:cubicBezTo>
                <a:lnTo>
                  <a:pt x="0" y="250606"/>
                </a:lnTo>
                <a:close/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436728" y="1275627"/>
            <a:ext cx="18557" cy="84900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7050741" y="860613"/>
            <a:ext cx="2794332" cy="1690997"/>
          </a:xfrm>
          <a:custGeom>
            <a:avLst/>
            <a:gdLst>
              <a:gd name="connsiteX0" fmla="*/ 645459 w 2794332"/>
              <a:gd name="connsiteY0" fmla="*/ 121023 h 1690997"/>
              <a:gd name="connsiteX1" fmla="*/ 645459 w 2794332"/>
              <a:gd name="connsiteY1" fmla="*/ 121023 h 1690997"/>
              <a:gd name="connsiteX2" fmla="*/ 524435 w 2794332"/>
              <a:gd name="connsiteY2" fmla="*/ 147917 h 1690997"/>
              <a:gd name="connsiteX3" fmla="*/ 497541 w 2794332"/>
              <a:gd name="connsiteY3" fmla="*/ 174812 h 1690997"/>
              <a:gd name="connsiteX4" fmla="*/ 457200 w 2794332"/>
              <a:gd name="connsiteY4" fmla="*/ 188259 h 1690997"/>
              <a:gd name="connsiteX5" fmla="*/ 376518 w 2794332"/>
              <a:gd name="connsiteY5" fmla="*/ 255494 h 1690997"/>
              <a:gd name="connsiteX6" fmla="*/ 255494 w 2794332"/>
              <a:gd name="connsiteY6" fmla="*/ 336176 h 1690997"/>
              <a:gd name="connsiteX7" fmla="*/ 215153 w 2794332"/>
              <a:gd name="connsiteY7" fmla="*/ 363070 h 1690997"/>
              <a:gd name="connsiteX8" fmla="*/ 174812 w 2794332"/>
              <a:gd name="connsiteY8" fmla="*/ 389964 h 1690997"/>
              <a:gd name="connsiteX9" fmla="*/ 107577 w 2794332"/>
              <a:gd name="connsiteY9" fmla="*/ 443753 h 1690997"/>
              <a:gd name="connsiteX10" fmla="*/ 26894 w 2794332"/>
              <a:gd name="connsiteY10" fmla="*/ 524435 h 1690997"/>
              <a:gd name="connsiteX11" fmla="*/ 13447 w 2794332"/>
              <a:gd name="connsiteY11" fmla="*/ 645459 h 1690997"/>
              <a:gd name="connsiteX12" fmla="*/ 0 w 2794332"/>
              <a:gd name="connsiteY12" fmla="*/ 726141 h 1690997"/>
              <a:gd name="connsiteX13" fmla="*/ 13447 w 2794332"/>
              <a:gd name="connsiteY13" fmla="*/ 995082 h 1690997"/>
              <a:gd name="connsiteX14" fmla="*/ 40341 w 2794332"/>
              <a:gd name="connsiteY14" fmla="*/ 1075764 h 1690997"/>
              <a:gd name="connsiteX15" fmla="*/ 107577 w 2794332"/>
              <a:gd name="connsiteY15" fmla="*/ 1143000 h 1690997"/>
              <a:gd name="connsiteX16" fmla="*/ 161365 w 2794332"/>
              <a:gd name="connsiteY16" fmla="*/ 1264023 h 1690997"/>
              <a:gd name="connsiteX17" fmla="*/ 242047 w 2794332"/>
              <a:gd name="connsiteY17" fmla="*/ 1317812 h 1690997"/>
              <a:gd name="connsiteX18" fmla="*/ 282388 w 2794332"/>
              <a:gd name="connsiteY18" fmla="*/ 1344706 h 1690997"/>
              <a:gd name="connsiteX19" fmla="*/ 336177 w 2794332"/>
              <a:gd name="connsiteY19" fmla="*/ 1371600 h 1690997"/>
              <a:gd name="connsiteX20" fmla="*/ 376518 w 2794332"/>
              <a:gd name="connsiteY20" fmla="*/ 1398494 h 1690997"/>
              <a:gd name="connsiteX21" fmla="*/ 457200 w 2794332"/>
              <a:gd name="connsiteY21" fmla="*/ 1425388 h 1690997"/>
              <a:gd name="connsiteX22" fmla="*/ 510988 w 2794332"/>
              <a:gd name="connsiteY22" fmla="*/ 1452282 h 1690997"/>
              <a:gd name="connsiteX23" fmla="*/ 591671 w 2794332"/>
              <a:gd name="connsiteY23" fmla="*/ 1465729 h 1690997"/>
              <a:gd name="connsiteX24" fmla="*/ 645459 w 2794332"/>
              <a:gd name="connsiteY24" fmla="*/ 1479176 h 1690997"/>
              <a:gd name="connsiteX25" fmla="*/ 820271 w 2794332"/>
              <a:gd name="connsiteY25" fmla="*/ 1519517 h 1690997"/>
              <a:gd name="connsiteX26" fmla="*/ 1048871 w 2794332"/>
              <a:gd name="connsiteY26" fmla="*/ 1559859 h 1690997"/>
              <a:gd name="connsiteX27" fmla="*/ 1169894 w 2794332"/>
              <a:gd name="connsiteY27" fmla="*/ 1586753 h 1690997"/>
              <a:gd name="connsiteX28" fmla="*/ 1237130 w 2794332"/>
              <a:gd name="connsiteY28" fmla="*/ 1613647 h 1690997"/>
              <a:gd name="connsiteX29" fmla="*/ 1519518 w 2794332"/>
              <a:gd name="connsiteY29" fmla="*/ 1627094 h 1690997"/>
              <a:gd name="connsiteX30" fmla="*/ 2205318 w 2794332"/>
              <a:gd name="connsiteY30" fmla="*/ 1653988 h 1690997"/>
              <a:gd name="connsiteX31" fmla="*/ 2702859 w 2794332"/>
              <a:gd name="connsiteY31" fmla="*/ 1600200 h 1690997"/>
              <a:gd name="connsiteX32" fmla="*/ 2743200 w 2794332"/>
              <a:gd name="connsiteY32" fmla="*/ 1532964 h 1690997"/>
              <a:gd name="connsiteX33" fmla="*/ 2783541 w 2794332"/>
              <a:gd name="connsiteY33" fmla="*/ 739588 h 1690997"/>
              <a:gd name="connsiteX34" fmla="*/ 2770094 w 2794332"/>
              <a:gd name="connsiteY34" fmla="*/ 591670 h 1690997"/>
              <a:gd name="connsiteX35" fmla="*/ 2743200 w 2794332"/>
              <a:gd name="connsiteY35" fmla="*/ 268941 h 1690997"/>
              <a:gd name="connsiteX36" fmla="*/ 2716306 w 2794332"/>
              <a:gd name="connsiteY36" fmla="*/ 188259 h 1690997"/>
              <a:gd name="connsiteX37" fmla="*/ 2689412 w 2794332"/>
              <a:gd name="connsiteY37" fmla="*/ 147917 h 1690997"/>
              <a:gd name="connsiteX38" fmla="*/ 2649071 w 2794332"/>
              <a:gd name="connsiteY38" fmla="*/ 67235 h 1690997"/>
              <a:gd name="connsiteX39" fmla="*/ 2568388 w 2794332"/>
              <a:gd name="connsiteY39" fmla="*/ 40341 h 1690997"/>
              <a:gd name="connsiteX40" fmla="*/ 2528047 w 2794332"/>
              <a:gd name="connsiteY40" fmla="*/ 26894 h 1690997"/>
              <a:gd name="connsiteX41" fmla="*/ 2366683 w 2794332"/>
              <a:gd name="connsiteY41" fmla="*/ 0 h 1690997"/>
              <a:gd name="connsiteX42" fmla="*/ 1062318 w 2794332"/>
              <a:gd name="connsiteY42" fmla="*/ 26894 h 1690997"/>
              <a:gd name="connsiteX43" fmla="*/ 1021977 w 2794332"/>
              <a:gd name="connsiteY43" fmla="*/ 40341 h 1690997"/>
              <a:gd name="connsiteX44" fmla="*/ 874059 w 2794332"/>
              <a:gd name="connsiteY44" fmla="*/ 67235 h 1690997"/>
              <a:gd name="connsiteX45" fmla="*/ 766483 w 2794332"/>
              <a:gd name="connsiteY45" fmla="*/ 94129 h 1690997"/>
              <a:gd name="connsiteX46" fmla="*/ 645459 w 2794332"/>
              <a:gd name="connsiteY46" fmla="*/ 121023 h 169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794332" h="1690997">
                <a:moveTo>
                  <a:pt x="645459" y="121023"/>
                </a:moveTo>
                <a:lnTo>
                  <a:pt x="645459" y="121023"/>
                </a:lnTo>
                <a:cubicBezTo>
                  <a:pt x="605118" y="129988"/>
                  <a:pt x="563272" y="133794"/>
                  <a:pt x="524435" y="147917"/>
                </a:cubicBezTo>
                <a:cubicBezTo>
                  <a:pt x="512520" y="152250"/>
                  <a:pt x="508412" y="168289"/>
                  <a:pt x="497541" y="174812"/>
                </a:cubicBezTo>
                <a:cubicBezTo>
                  <a:pt x="485387" y="182105"/>
                  <a:pt x="470647" y="183777"/>
                  <a:pt x="457200" y="188259"/>
                </a:cubicBezTo>
                <a:cubicBezTo>
                  <a:pt x="413074" y="254448"/>
                  <a:pt x="452343" y="209999"/>
                  <a:pt x="376518" y="255494"/>
                </a:cubicBezTo>
                <a:cubicBezTo>
                  <a:pt x="376506" y="255501"/>
                  <a:pt x="275670" y="322725"/>
                  <a:pt x="255494" y="336176"/>
                </a:cubicBezTo>
                <a:lnTo>
                  <a:pt x="215153" y="363070"/>
                </a:lnTo>
                <a:cubicBezTo>
                  <a:pt x="201706" y="372035"/>
                  <a:pt x="186240" y="378536"/>
                  <a:pt x="174812" y="389964"/>
                </a:cubicBezTo>
                <a:cubicBezTo>
                  <a:pt x="56681" y="508099"/>
                  <a:pt x="260203" y="308087"/>
                  <a:pt x="107577" y="443753"/>
                </a:cubicBezTo>
                <a:cubicBezTo>
                  <a:pt x="79150" y="469021"/>
                  <a:pt x="26894" y="524435"/>
                  <a:pt x="26894" y="524435"/>
                </a:cubicBezTo>
                <a:cubicBezTo>
                  <a:pt x="22412" y="564776"/>
                  <a:pt x="18811" y="605225"/>
                  <a:pt x="13447" y="645459"/>
                </a:cubicBezTo>
                <a:cubicBezTo>
                  <a:pt x="9844" y="672485"/>
                  <a:pt x="0" y="698876"/>
                  <a:pt x="0" y="726141"/>
                </a:cubicBezTo>
                <a:cubicBezTo>
                  <a:pt x="0" y="815900"/>
                  <a:pt x="3158" y="905915"/>
                  <a:pt x="13447" y="995082"/>
                </a:cubicBezTo>
                <a:cubicBezTo>
                  <a:pt x="16696" y="1023244"/>
                  <a:pt x="20295" y="1055718"/>
                  <a:pt x="40341" y="1075764"/>
                </a:cubicBezTo>
                <a:lnTo>
                  <a:pt x="107577" y="1143000"/>
                </a:lnTo>
                <a:cubicBezTo>
                  <a:pt x="127122" y="1201635"/>
                  <a:pt x="125849" y="1221404"/>
                  <a:pt x="161365" y="1264023"/>
                </a:cubicBezTo>
                <a:cubicBezTo>
                  <a:pt x="215987" y="1329570"/>
                  <a:pt x="180491" y="1287033"/>
                  <a:pt x="242047" y="1317812"/>
                </a:cubicBezTo>
                <a:cubicBezTo>
                  <a:pt x="256502" y="1325040"/>
                  <a:pt x="268356" y="1336688"/>
                  <a:pt x="282388" y="1344706"/>
                </a:cubicBezTo>
                <a:cubicBezTo>
                  <a:pt x="299793" y="1354651"/>
                  <a:pt x="318772" y="1361655"/>
                  <a:pt x="336177" y="1371600"/>
                </a:cubicBezTo>
                <a:cubicBezTo>
                  <a:pt x="350209" y="1379618"/>
                  <a:pt x="361750" y="1391930"/>
                  <a:pt x="376518" y="1398494"/>
                </a:cubicBezTo>
                <a:cubicBezTo>
                  <a:pt x="402423" y="1410008"/>
                  <a:pt x="431844" y="1412710"/>
                  <a:pt x="457200" y="1425388"/>
                </a:cubicBezTo>
                <a:cubicBezTo>
                  <a:pt x="475129" y="1434353"/>
                  <a:pt x="491788" y="1446522"/>
                  <a:pt x="510988" y="1452282"/>
                </a:cubicBezTo>
                <a:cubicBezTo>
                  <a:pt x="537103" y="1460117"/>
                  <a:pt x="564935" y="1460382"/>
                  <a:pt x="591671" y="1465729"/>
                </a:cubicBezTo>
                <a:cubicBezTo>
                  <a:pt x="609793" y="1469353"/>
                  <a:pt x="627757" y="1473865"/>
                  <a:pt x="645459" y="1479176"/>
                </a:cubicBezTo>
                <a:cubicBezTo>
                  <a:pt x="779702" y="1519449"/>
                  <a:pt x="671812" y="1498309"/>
                  <a:pt x="820271" y="1519517"/>
                </a:cubicBezTo>
                <a:cubicBezTo>
                  <a:pt x="947921" y="1562069"/>
                  <a:pt x="872721" y="1543845"/>
                  <a:pt x="1048871" y="1559859"/>
                </a:cubicBezTo>
                <a:cubicBezTo>
                  <a:pt x="1075516" y="1565188"/>
                  <a:pt x="1141408" y="1577258"/>
                  <a:pt x="1169894" y="1586753"/>
                </a:cubicBezTo>
                <a:cubicBezTo>
                  <a:pt x="1192794" y="1594386"/>
                  <a:pt x="1213151" y="1610880"/>
                  <a:pt x="1237130" y="1613647"/>
                </a:cubicBezTo>
                <a:cubicBezTo>
                  <a:pt x="1330745" y="1624449"/>
                  <a:pt x="1425364" y="1623171"/>
                  <a:pt x="1519518" y="1627094"/>
                </a:cubicBezTo>
                <a:lnTo>
                  <a:pt x="2205318" y="1653988"/>
                </a:lnTo>
                <a:cubicBezTo>
                  <a:pt x="2411456" y="1648098"/>
                  <a:pt x="2617808" y="1770303"/>
                  <a:pt x="2702859" y="1600200"/>
                </a:cubicBezTo>
                <a:cubicBezTo>
                  <a:pt x="2737772" y="1530374"/>
                  <a:pt x="2690669" y="1585497"/>
                  <a:pt x="2743200" y="1532964"/>
                </a:cubicBezTo>
                <a:cubicBezTo>
                  <a:pt x="2835132" y="1257167"/>
                  <a:pt x="2772838" y="1456698"/>
                  <a:pt x="2783541" y="739588"/>
                </a:cubicBezTo>
                <a:cubicBezTo>
                  <a:pt x="2784280" y="690084"/>
                  <a:pt x="2773387" y="641070"/>
                  <a:pt x="2770094" y="591670"/>
                </a:cubicBezTo>
                <a:cubicBezTo>
                  <a:pt x="2763521" y="493073"/>
                  <a:pt x="2771208" y="371638"/>
                  <a:pt x="2743200" y="268941"/>
                </a:cubicBezTo>
                <a:cubicBezTo>
                  <a:pt x="2735741" y="241591"/>
                  <a:pt x="2732031" y="211847"/>
                  <a:pt x="2716306" y="188259"/>
                </a:cubicBezTo>
                <a:cubicBezTo>
                  <a:pt x="2707341" y="174812"/>
                  <a:pt x="2696640" y="162372"/>
                  <a:pt x="2689412" y="147917"/>
                </a:cubicBezTo>
                <a:cubicBezTo>
                  <a:pt x="2676757" y="122606"/>
                  <a:pt x="2677098" y="84752"/>
                  <a:pt x="2649071" y="67235"/>
                </a:cubicBezTo>
                <a:cubicBezTo>
                  <a:pt x="2625031" y="52210"/>
                  <a:pt x="2595282" y="49306"/>
                  <a:pt x="2568388" y="40341"/>
                </a:cubicBezTo>
                <a:cubicBezTo>
                  <a:pt x="2554941" y="35859"/>
                  <a:pt x="2541946" y="29674"/>
                  <a:pt x="2528047" y="26894"/>
                </a:cubicBezTo>
                <a:cubicBezTo>
                  <a:pt x="2429733" y="7231"/>
                  <a:pt x="2483438" y="16679"/>
                  <a:pt x="2366683" y="0"/>
                </a:cubicBezTo>
                <a:lnTo>
                  <a:pt x="1062318" y="26894"/>
                </a:lnTo>
                <a:cubicBezTo>
                  <a:pt x="1048164" y="27659"/>
                  <a:pt x="1035728" y="36903"/>
                  <a:pt x="1021977" y="40341"/>
                </a:cubicBezTo>
                <a:cubicBezTo>
                  <a:pt x="924089" y="64813"/>
                  <a:pt x="981958" y="43257"/>
                  <a:pt x="874059" y="67235"/>
                </a:cubicBezTo>
                <a:cubicBezTo>
                  <a:pt x="772244" y="89860"/>
                  <a:pt x="911778" y="74756"/>
                  <a:pt x="766483" y="94129"/>
                </a:cubicBezTo>
                <a:cubicBezTo>
                  <a:pt x="721831" y="100083"/>
                  <a:pt x="665630" y="116541"/>
                  <a:pt x="645459" y="121023"/>
                </a:cubicBez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TextBox 42"/>
          <p:cNvSpPr txBox="1"/>
          <p:nvPr/>
        </p:nvSpPr>
        <p:spPr>
          <a:xfrm>
            <a:off x="9484660" y="89070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7</a:t>
            </a:r>
            <a:endParaRPr lang="en-SG" b="1" dirty="0">
              <a:solidFill>
                <a:srgbClr val="99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39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 animBg="1"/>
      <p:bldP spid="7" grpId="0" animBg="1"/>
      <p:bldP spid="12" grpId="0" animBg="1"/>
      <p:bldP spid="4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80116" y="1188814"/>
            <a:ext cx="3481748" cy="1564047"/>
            <a:chOff x="5556116" y="943778"/>
            <a:chExt cx="3481748" cy="1564047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116" y="943778"/>
              <a:ext cx="3481748" cy="13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181970" y="2153882"/>
              <a:ext cx="303370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SG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60CD0FC5-24C7-58E6-2722-2E36FE54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43</a:t>
            </a:fld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1848355" y="1068680"/>
            <a:ext cx="5165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Step 5:</a:t>
            </a:r>
            <a:r>
              <a:rPr lang="en-US" altLang="en-US" sz="2400" dirty="0"/>
              <a:t>	Going into the 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loop: </a:t>
            </a:r>
            <a:br>
              <a:rPr lang="en-US" altLang="en-US" sz="2400" dirty="0"/>
            </a:b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, </a:t>
            </a:r>
            <a:r>
              <a:rPr lang="en-US" altLang="en-US" sz="2400" i="1" dirty="0"/>
              <a:t>e</a:t>
            </a:r>
            <a:r>
              <a:rPr lang="en-US" altLang="en-US" sz="2400" dirty="0"/>
              <a:t> , </a:t>
            </a:r>
            <a:r>
              <a:rPr lang="en-US" altLang="en-US" sz="2400" i="1" dirty="0"/>
              <a:t>d</a:t>
            </a:r>
            <a:r>
              <a:rPr lang="en-US" altLang="en-US" sz="2400" dirty="0"/>
              <a:t>}, </a:t>
            </a:r>
          </a:p>
          <a:p>
            <a:pPr marL="979488" indent="-979488">
              <a:tabLst>
                <a:tab pos="979488" algn="l"/>
              </a:tabLst>
            </a:pPr>
            <a:r>
              <a:rPr lang="en-US" altLang="en-US" sz="2400" i="1" dirty="0"/>
              <a:t>	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{{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b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a</a:t>
            </a:r>
            <a:r>
              <a:rPr lang="en-US" altLang="en-US" sz="2400" dirty="0"/>
              <a:t>, </a:t>
            </a:r>
            <a:r>
              <a:rPr lang="en-US" altLang="en-US" sz="2400" i="1" dirty="0"/>
              <a:t>c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c</a:t>
            </a:r>
            <a:r>
              <a:rPr lang="en-US" altLang="en-US" sz="2400" dirty="0"/>
              <a:t>, </a:t>
            </a:r>
            <a:r>
              <a:rPr lang="en-US" altLang="en-US" sz="2400" i="1" dirty="0"/>
              <a:t>e</a:t>
            </a:r>
            <a:r>
              <a:rPr lang="en-US" altLang="en-US" sz="2400" dirty="0"/>
              <a:t>}, {</a:t>
            </a:r>
            <a:r>
              <a:rPr lang="en-US" altLang="en-US" sz="2400" i="1" dirty="0"/>
              <a:t>e</a:t>
            </a:r>
            <a:r>
              <a:rPr lang="en-US" altLang="en-US" sz="2400" dirty="0"/>
              <a:t>, </a:t>
            </a:r>
            <a:r>
              <a:rPr lang="en-US" altLang="en-US" sz="2400" i="1" dirty="0"/>
              <a:t>d</a:t>
            </a:r>
            <a:r>
              <a:rPr lang="en-US" altLang="en-US" sz="2400" dirty="0"/>
              <a:t>}}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8355" y="3064150"/>
            <a:ext cx="819099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9488" indent="-979488">
              <a:tabLst>
                <a:tab pos="979488" algn="l"/>
              </a:tabLst>
            </a:pPr>
            <a:r>
              <a:rPr lang="en-US" altLang="en-US" sz="2400" b="1" dirty="0"/>
              <a:t>During iteration:</a:t>
            </a:r>
            <a:r>
              <a:rPr lang="en-US" altLang="en-US" sz="2400" dirty="0"/>
              <a:t>	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i="1" dirty="0"/>
              <a:t>F </a:t>
            </a:r>
            <a:r>
              <a:rPr lang="en-US" altLang="en-US" sz="2400" dirty="0"/>
              <a:t>= {</a:t>
            </a:r>
            <a:r>
              <a:rPr lang="en-US" altLang="en-US" sz="2400" i="1" dirty="0"/>
              <a:t>z</a:t>
            </a:r>
            <a:r>
              <a:rPr lang="en-US" altLang="en-US" sz="2400" dirty="0"/>
              <a:t>},</a:t>
            </a:r>
            <a:r>
              <a:rPr lang="en-US" altLang="en-US" sz="2400" i="1" dirty="0"/>
              <a:t> L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= 14.</a:t>
            </a:r>
            <a:br>
              <a:rPr lang="en-US" altLang="en-US" sz="2400" dirty="0"/>
            </a:br>
            <a:r>
              <a:rPr lang="en-US" altLang="en-US" sz="2400" i="1" dirty="0"/>
              <a:t>L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becomes 14 because </a:t>
            </a:r>
            <a:r>
              <a:rPr lang="en-US" altLang="en-US" sz="2400" i="1" dirty="0"/>
              <a:t>acedz</a:t>
            </a:r>
            <a:r>
              <a:rPr lang="en-US" altLang="en-US" sz="2400" dirty="0"/>
              <a:t>, which has length 14, is a shorter path to </a:t>
            </a:r>
            <a:r>
              <a:rPr lang="en-US" altLang="en-US" sz="2400" i="1" dirty="0"/>
              <a:t>z </a:t>
            </a:r>
            <a:r>
              <a:rPr lang="en-US" altLang="en-US" sz="2400" dirty="0"/>
              <a:t>than </a:t>
            </a:r>
            <a:r>
              <a:rPr lang="en-US" altLang="en-US" sz="2400" i="1" dirty="0"/>
              <a:t>acez</a:t>
            </a:r>
            <a:r>
              <a:rPr lang="en-US" altLang="en-US" sz="2400" dirty="0"/>
              <a:t>, which has length 17. Since </a:t>
            </a:r>
            <a:r>
              <a:rPr lang="en-US" altLang="en-US" sz="2400" i="1" dirty="0"/>
              <a:t>z </a:t>
            </a:r>
            <a:r>
              <a:rPr lang="en-US" altLang="en-US" sz="2400" dirty="0"/>
              <a:t>is the only vertex in </a:t>
            </a:r>
            <a:r>
              <a:rPr lang="en-US" altLang="en-US" sz="2400" i="1" dirty="0"/>
              <a:t>F</a:t>
            </a:r>
            <a:r>
              <a:rPr lang="en-US" altLang="en-US" sz="2400" dirty="0"/>
              <a:t>, its label is a minimum, and so </a:t>
            </a:r>
            <a:r>
              <a:rPr lang="en-US" altLang="en-US" sz="2400" i="1" dirty="0"/>
              <a:t>z </a:t>
            </a:r>
            <a:r>
              <a:rPr lang="en-US" altLang="en-US" sz="2400" dirty="0"/>
              <a:t>is added to </a:t>
            </a:r>
            <a:r>
              <a:rPr lang="en-US" altLang="en-US" sz="2400" i="1" dirty="0"/>
              <a:t>V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 {</a:t>
            </a:r>
            <a:r>
              <a:rPr lang="en-US" altLang="en-US" sz="2400" i="1" dirty="0"/>
              <a:t>d</a:t>
            </a:r>
            <a:r>
              <a:rPr lang="en-US" altLang="en-US" sz="2400" dirty="0"/>
              <a:t>,</a:t>
            </a:r>
            <a:r>
              <a:rPr lang="en-US" altLang="en-US" sz="2400" i="1" dirty="0"/>
              <a:t> z</a:t>
            </a:r>
            <a:r>
              <a:rPr lang="en-US" altLang="en-US" sz="2400" dirty="0"/>
              <a:t>} is added to </a:t>
            </a:r>
            <a:r>
              <a:rPr lang="en-US" altLang="en-US" sz="2400" i="1" dirty="0"/>
              <a:t>E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400" dirty="0"/>
              <a:t> </a:t>
            </a:r>
            <a:r>
              <a:rPr lang="en-US" altLang="en-US" sz="2400" dirty="0"/>
              <a:t>).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34943" y="1518666"/>
            <a:ext cx="816428" cy="4324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3607" y="1666386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61817" y="1951124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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35045" y="1197792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</a:rPr>
              <a:t>3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434944" y="1951124"/>
            <a:ext cx="772245" cy="4185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43699" y="234131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4</a:t>
            </a:r>
            <a:endParaRPr lang="en-SG" b="1" dirty="0">
              <a:solidFill>
                <a:srgbClr val="993366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232508" y="2369671"/>
            <a:ext cx="1222777" cy="71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57814" y="2334713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5</a:t>
            </a:r>
            <a:endParaRPr lang="en-SG" b="1" dirty="0">
              <a:solidFill>
                <a:srgbClr val="993366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436728" y="1520662"/>
            <a:ext cx="18557" cy="84900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7050741" y="1105648"/>
            <a:ext cx="2794332" cy="1690997"/>
          </a:xfrm>
          <a:custGeom>
            <a:avLst/>
            <a:gdLst>
              <a:gd name="connsiteX0" fmla="*/ 645459 w 2794332"/>
              <a:gd name="connsiteY0" fmla="*/ 121023 h 1690997"/>
              <a:gd name="connsiteX1" fmla="*/ 645459 w 2794332"/>
              <a:gd name="connsiteY1" fmla="*/ 121023 h 1690997"/>
              <a:gd name="connsiteX2" fmla="*/ 524435 w 2794332"/>
              <a:gd name="connsiteY2" fmla="*/ 147917 h 1690997"/>
              <a:gd name="connsiteX3" fmla="*/ 497541 w 2794332"/>
              <a:gd name="connsiteY3" fmla="*/ 174812 h 1690997"/>
              <a:gd name="connsiteX4" fmla="*/ 457200 w 2794332"/>
              <a:gd name="connsiteY4" fmla="*/ 188259 h 1690997"/>
              <a:gd name="connsiteX5" fmla="*/ 376518 w 2794332"/>
              <a:gd name="connsiteY5" fmla="*/ 255494 h 1690997"/>
              <a:gd name="connsiteX6" fmla="*/ 255494 w 2794332"/>
              <a:gd name="connsiteY6" fmla="*/ 336176 h 1690997"/>
              <a:gd name="connsiteX7" fmla="*/ 215153 w 2794332"/>
              <a:gd name="connsiteY7" fmla="*/ 363070 h 1690997"/>
              <a:gd name="connsiteX8" fmla="*/ 174812 w 2794332"/>
              <a:gd name="connsiteY8" fmla="*/ 389964 h 1690997"/>
              <a:gd name="connsiteX9" fmla="*/ 107577 w 2794332"/>
              <a:gd name="connsiteY9" fmla="*/ 443753 h 1690997"/>
              <a:gd name="connsiteX10" fmla="*/ 26894 w 2794332"/>
              <a:gd name="connsiteY10" fmla="*/ 524435 h 1690997"/>
              <a:gd name="connsiteX11" fmla="*/ 13447 w 2794332"/>
              <a:gd name="connsiteY11" fmla="*/ 645459 h 1690997"/>
              <a:gd name="connsiteX12" fmla="*/ 0 w 2794332"/>
              <a:gd name="connsiteY12" fmla="*/ 726141 h 1690997"/>
              <a:gd name="connsiteX13" fmla="*/ 13447 w 2794332"/>
              <a:gd name="connsiteY13" fmla="*/ 995082 h 1690997"/>
              <a:gd name="connsiteX14" fmla="*/ 40341 w 2794332"/>
              <a:gd name="connsiteY14" fmla="*/ 1075764 h 1690997"/>
              <a:gd name="connsiteX15" fmla="*/ 107577 w 2794332"/>
              <a:gd name="connsiteY15" fmla="*/ 1143000 h 1690997"/>
              <a:gd name="connsiteX16" fmla="*/ 161365 w 2794332"/>
              <a:gd name="connsiteY16" fmla="*/ 1264023 h 1690997"/>
              <a:gd name="connsiteX17" fmla="*/ 242047 w 2794332"/>
              <a:gd name="connsiteY17" fmla="*/ 1317812 h 1690997"/>
              <a:gd name="connsiteX18" fmla="*/ 282388 w 2794332"/>
              <a:gd name="connsiteY18" fmla="*/ 1344706 h 1690997"/>
              <a:gd name="connsiteX19" fmla="*/ 336177 w 2794332"/>
              <a:gd name="connsiteY19" fmla="*/ 1371600 h 1690997"/>
              <a:gd name="connsiteX20" fmla="*/ 376518 w 2794332"/>
              <a:gd name="connsiteY20" fmla="*/ 1398494 h 1690997"/>
              <a:gd name="connsiteX21" fmla="*/ 457200 w 2794332"/>
              <a:gd name="connsiteY21" fmla="*/ 1425388 h 1690997"/>
              <a:gd name="connsiteX22" fmla="*/ 510988 w 2794332"/>
              <a:gd name="connsiteY22" fmla="*/ 1452282 h 1690997"/>
              <a:gd name="connsiteX23" fmla="*/ 591671 w 2794332"/>
              <a:gd name="connsiteY23" fmla="*/ 1465729 h 1690997"/>
              <a:gd name="connsiteX24" fmla="*/ 645459 w 2794332"/>
              <a:gd name="connsiteY24" fmla="*/ 1479176 h 1690997"/>
              <a:gd name="connsiteX25" fmla="*/ 820271 w 2794332"/>
              <a:gd name="connsiteY25" fmla="*/ 1519517 h 1690997"/>
              <a:gd name="connsiteX26" fmla="*/ 1048871 w 2794332"/>
              <a:gd name="connsiteY26" fmla="*/ 1559859 h 1690997"/>
              <a:gd name="connsiteX27" fmla="*/ 1169894 w 2794332"/>
              <a:gd name="connsiteY27" fmla="*/ 1586753 h 1690997"/>
              <a:gd name="connsiteX28" fmla="*/ 1237130 w 2794332"/>
              <a:gd name="connsiteY28" fmla="*/ 1613647 h 1690997"/>
              <a:gd name="connsiteX29" fmla="*/ 1519518 w 2794332"/>
              <a:gd name="connsiteY29" fmla="*/ 1627094 h 1690997"/>
              <a:gd name="connsiteX30" fmla="*/ 2205318 w 2794332"/>
              <a:gd name="connsiteY30" fmla="*/ 1653988 h 1690997"/>
              <a:gd name="connsiteX31" fmla="*/ 2702859 w 2794332"/>
              <a:gd name="connsiteY31" fmla="*/ 1600200 h 1690997"/>
              <a:gd name="connsiteX32" fmla="*/ 2743200 w 2794332"/>
              <a:gd name="connsiteY32" fmla="*/ 1532964 h 1690997"/>
              <a:gd name="connsiteX33" fmla="*/ 2783541 w 2794332"/>
              <a:gd name="connsiteY33" fmla="*/ 739588 h 1690997"/>
              <a:gd name="connsiteX34" fmla="*/ 2770094 w 2794332"/>
              <a:gd name="connsiteY34" fmla="*/ 591670 h 1690997"/>
              <a:gd name="connsiteX35" fmla="*/ 2743200 w 2794332"/>
              <a:gd name="connsiteY35" fmla="*/ 268941 h 1690997"/>
              <a:gd name="connsiteX36" fmla="*/ 2716306 w 2794332"/>
              <a:gd name="connsiteY36" fmla="*/ 188259 h 1690997"/>
              <a:gd name="connsiteX37" fmla="*/ 2689412 w 2794332"/>
              <a:gd name="connsiteY37" fmla="*/ 147917 h 1690997"/>
              <a:gd name="connsiteX38" fmla="*/ 2649071 w 2794332"/>
              <a:gd name="connsiteY38" fmla="*/ 67235 h 1690997"/>
              <a:gd name="connsiteX39" fmla="*/ 2568388 w 2794332"/>
              <a:gd name="connsiteY39" fmla="*/ 40341 h 1690997"/>
              <a:gd name="connsiteX40" fmla="*/ 2528047 w 2794332"/>
              <a:gd name="connsiteY40" fmla="*/ 26894 h 1690997"/>
              <a:gd name="connsiteX41" fmla="*/ 2366683 w 2794332"/>
              <a:gd name="connsiteY41" fmla="*/ 0 h 1690997"/>
              <a:gd name="connsiteX42" fmla="*/ 1062318 w 2794332"/>
              <a:gd name="connsiteY42" fmla="*/ 26894 h 1690997"/>
              <a:gd name="connsiteX43" fmla="*/ 1021977 w 2794332"/>
              <a:gd name="connsiteY43" fmla="*/ 40341 h 1690997"/>
              <a:gd name="connsiteX44" fmla="*/ 874059 w 2794332"/>
              <a:gd name="connsiteY44" fmla="*/ 67235 h 1690997"/>
              <a:gd name="connsiteX45" fmla="*/ 766483 w 2794332"/>
              <a:gd name="connsiteY45" fmla="*/ 94129 h 1690997"/>
              <a:gd name="connsiteX46" fmla="*/ 645459 w 2794332"/>
              <a:gd name="connsiteY46" fmla="*/ 121023 h 169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794332" h="1690997">
                <a:moveTo>
                  <a:pt x="645459" y="121023"/>
                </a:moveTo>
                <a:lnTo>
                  <a:pt x="645459" y="121023"/>
                </a:lnTo>
                <a:cubicBezTo>
                  <a:pt x="605118" y="129988"/>
                  <a:pt x="563272" y="133794"/>
                  <a:pt x="524435" y="147917"/>
                </a:cubicBezTo>
                <a:cubicBezTo>
                  <a:pt x="512520" y="152250"/>
                  <a:pt x="508412" y="168289"/>
                  <a:pt x="497541" y="174812"/>
                </a:cubicBezTo>
                <a:cubicBezTo>
                  <a:pt x="485387" y="182105"/>
                  <a:pt x="470647" y="183777"/>
                  <a:pt x="457200" y="188259"/>
                </a:cubicBezTo>
                <a:cubicBezTo>
                  <a:pt x="413074" y="254448"/>
                  <a:pt x="452343" y="209999"/>
                  <a:pt x="376518" y="255494"/>
                </a:cubicBezTo>
                <a:cubicBezTo>
                  <a:pt x="376506" y="255501"/>
                  <a:pt x="275670" y="322725"/>
                  <a:pt x="255494" y="336176"/>
                </a:cubicBezTo>
                <a:lnTo>
                  <a:pt x="215153" y="363070"/>
                </a:lnTo>
                <a:cubicBezTo>
                  <a:pt x="201706" y="372035"/>
                  <a:pt x="186240" y="378536"/>
                  <a:pt x="174812" y="389964"/>
                </a:cubicBezTo>
                <a:cubicBezTo>
                  <a:pt x="56681" y="508099"/>
                  <a:pt x="260203" y="308087"/>
                  <a:pt x="107577" y="443753"/>
                </a:cubicBezTo>
                <a:cubicBezTo>
                  <a:pt x="79150" y="469021"/>
                  <a:pt x="26894" y="524435"/>
                  <a:pt x="26894" y="524435"/>
                </a:cubicBezTo>
                <a:cubicBezTo>
                  <a:pt x="22412" y="564776"/>
                  <a:pt x="18811" y="605225"/>
                  <a:pt x="13447" y="645459"/>
                </a:cubicBezTo>
                <a:cubicBezTo>
                  <a:pt x="9844" y="672485"/>
                  <a:pt x="0" y="698876"/>
                  <a:pt x="0" y="726141"/>
                </a:cubicBezTo>
                <a:cubicBezTo>
                  <a:pt x="0" y="815900"/>
                  <a:pt x="3158" y="905915"/>
                  <a:pt x="13447" y="995082"/>
                </a:cubicBezTo>
                <a:cubicBezTo>
                  <a:pt x="16696" y="1023244"/>
                  <a:pt x="20295" y="1055718"/>
                  <a:pt x="40341" y="1075764"/>
                </a:cubicBezTo>
                <a:lnTo>
                  <a:pt x="107577" y="1143000"/>
                </a:lnTo>
                <a:cubicBezTo>
                  <a:pt x="127122" y="1201635"/>
                  <a:pt x="125849" y="1221404"/>
                  <a:pt x="161365" y="1264023"/>
                </a:cubicBezTo>
                <a:cubicBezTo>
                  <a:pt x="215987" y="1329570"/>
                  <a:pt x="180491" y="1287033"/>
                  <a:pt x="242047" y="1317812"/>
                </a:cubicBezTo>
                <a:cubicBezTo>
                  <a:pt x="256502" y="1325040"/>
                  <a:pt x="268356" y="1336688"/>
                  <a:pt x="282388" y="1344706"/>
                </a:cubicBezTo>
                <a:cubicBezTo>
                  <a:pt x="299793" y="1354651"/>
                  <a:pt x="318772" y="1361655"/>
                  <a:pt x="336177" y="1371600"/>
                </a:cubicBezTo>
                <a:cubicBezTo>
                  <a:pt x="350209" y="1379618"/>
                  <a:pt x="361750" y="1391930"/>
                  <a:pt x="376518" y="1398494"/>
                </a:cubicBezTo>
                <a:cubicBezTo>
                  <a:pt x="402423" y="1410008"/>
                  <a:pt x="431844" y="1412710"/>
                  <a:pt x="457200" y="1425388"/>
                </a:cubicBezTo>
                <a:cubicBezTo>
                  <a:pt x="475129" y="1434353"/>
                  <a:pt x="491788" y="1446522"/>
                  <a:pt x="510988" y="1452282"/>
                </a:cubicBezTo>
                <a:cubicBezTo>
                  <a:pt x="537103" y="1460117"/>
                  <a:pt x="564935" y="1460382"/>
                  <a:pt x="591671" y="1465729"/>
                </a:cubicBezTo>
                <a:cubicBezTo>
                  <a:pt x="609793" y="1469353"/>
                  <a:pt x="627757" y="1473865"/>
                  <a:pt x="645459" y="1479176"/>
                </a:cubicBezTo>
                <a:cubicBezTo>
                  <a:pt x="779702" y="1519449"/>
                  <a:pt x="671812" y="1498309"/>
                  <a:pt x="820271" y="1519517"/>
                </a:cubicBezTo>
                <a:cubicBezTo>
                  <a:pt x="947921" y="1562069"/>
                  <a:pt x="872721" y="1543845"/>
                  <a:pt x="1048871" y="1559859"/>
                </a:cubicBezTo>
                <a:cubicBezTo>
                  <a:pt x="1075516" y="1565188"/>
                  <a:pt x="1141408" y="1577258"/>
                  <a:pt x="1169894" y="1586753"/>
                </a:cubicBezTo>
                <a:cubicBezTo>
                  <a:pt x="1192794" y="1594386"/>
                  <a:pt x="1213151" y="1610880"/>
                  <a:pt x="1237130" y="1613647"/>
                </a:cubicBezTo>
                <a:cubicBezTo>
                  <a:pt x="1330745" y="1624449"/>
                  <a:pt x="1425364" y="1623171"/>
                  <a:pt x="1519518" y="1627094"/>
                </a:cubicBezTo>
                <a:lnTo>
                  <a:pt x="2205318" y="1653988"/>
                </a:lnTo>
                <a:cubicBezTo>
                  <a:pt x="2411456" y="1648098"/>
                  <a:pt x="2617808" y="1770303"/>
                  <a:pt x="2702859" y="1600200"/>
                </a:cubicBezTo>
                <a:cubicBezTo>
                  <a:pt x="2737772" y="1530374"/>
                  <a:pt x="2690669" y="1585497"/>
                  <a:pt x="2743200" y="1532964"/>
                </a:cubicBezTo>
                <a:cubicBezTo>
                  <a:pt x="2835132" y="1257167"/>
                  <a:pt x="2772838" y="1456698"/>
                  <a:pt x="2783541" y="739588"/>
                </a:cubicBezTo>
                <a:cubicBezTo>
                  <a:pt x="2784280" y="690084"/>
                  <a:pt x="2773387" y="641070"/>
                  <a:pt x="2770094" y="591670"/>
                </a:cubicBezTo>
                <a:cubicBezTo>
                  <a:pt x="2763521" y="493073"/>
                  <a:pt x="2771208" y="371638"/>
                  <a:pt x="2743200" y="268941"/>
                </a:cubicBezTo>
                <a:cubicBezTo>
                  <a:pt x="2735741" y="241591"/>
                  <a:pt x="2732031" y="211847"/>
                  <a:pt x="2716306" y="188259"/>
                </a:cubicBezTo>
                <a:cubicBezTo>
                  <a:pt x="2707341" y="174812"/>
                  <a:pt x="2696640" y="162372"/>
                  <a:pt x="2689412" y="147917"/>
                </a:cubicBezTo>
                <a:cubicBezTo>
                  <a:pt x="2676757" y="122606"/>
                  <a:pt x="2677098" y="84752"/>
                  <a:pt x="2649071" y="67235"/>
                </a:cubicBezTo>
                <a:cubicBezTo>
                  <a:pt x="2625031" y="52210"/>
                  <a:pt x="2595282" y="49306"/>
                  <a:pt x="2568388" y="40341"/>
                </a:cubicBezTo>
                <a:cubicBezTo>
                  <a:pt x="2554941" y="35859"/>
                  <a:pt x="2541946" y="29674"/>
                  <a:pt x="2528047" y="26894"/>
                </a:cubicBezTo>
                <a:cubicBezTo>
                  <a:pt x="2429733" y="7231"/>
                  <a:pt x="2483438" y="16679"/>
                  <a:pt x="2366683" y="0"/>
                </a:cubicBezTo>
                <a:lnTo>
                  <a:pt x="1062318" y="26894"/>
                </a:lnTo>
                <a:cubicBezTo>
                  <a:pt x="1048164" y="27659"/>
                  <a:pt x="1035728" y="36903"/>
                  <a:pt x="1021977" y="40341"/>
                </a:cubicBezTo>
                <a:cubicBezTo>
                  <a:pt x="924089" y="64813"/>
                  <a:pt x="981958" y="43257"/>
                  <a:pt x="874059" y="67235"/>
                </a:cubicBezTo>
                <a:cubicBezTo>
                  <a:pt x="772244" y="89860"/>
                  <a:pt x="911778" y="74756"/>
                  <a:pt x="766483" y="94129"/>
                </a:cubicBezTo>
                <a:cubicBezTo>
                  <a:pt x="721831" y="100083"/>
                  <a:pt x="665630" y="116541"/>
                  <a:pt x="645459" y="121023"/>
                </a:cubicBez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TextBox 42"/>
          <p:cNvSpPr txBox="1"/>
          <p:nvPr/>
        </p:nvSpPr>
        <p:spPr>
          <a:xfrm>
            <a:off x="9484660" y="1135737"/>
            <a:ext cx="2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7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982200" y="1665622"/>
            <a:ext cx="587976" cy="718457"/>
          </a:xfrm>
          <a:custGeom>
            <a:avLst/>
            <a:gdLst>
              <a:gd name="connsiteX0" fmla="*/ 179614 w 587976"/>
              <a:gd name="connsiteY0" fmla="*/ 0 h 718457"/>
              <a:gd name="connsiteX1" fmla="*/ 179614 w 587976"/>
              <a:gd name="connsiteY1" fmla="*/ 0 h 718457"/>
              <a:gd name="connsiteX2" fmla="*/ 48986 w 587976"/>
              <a:gd name="connsiteY2" fmla="*/ 65314 h 718457"/>
              <a:gd name="connsiteX3" fmla="*/ 16329 w 587976"/>
              <a:gd name="connsiteY3" fmla="*/ 163285 h 718457"/>
              <a:gd name="connsiteX4" fmla="*/ 0 w 587976"/>
              <a:gd name="connsiteY4" fmla="*/ 212271 h 718457"/>
              <a:gd name="connsiteX5" fmla="*/ 16329 w 587976"/>
              <a:gd name="connsiteY5" fmla="*/ 473528 h 718457"/>
              <a:gd name="connsiteX6" fmla="*/ 48986 w 587976"/>
              <a:gd name="connsiteY6" fmla="*/ 522514 h 718457"/>
              <a:gd name="connsiteX7" fmla="*/ 114300 w 587976"/>
              <a:gd name="connsiteY7" fmla="*/ 620485 h 718457"/>
              <a:gd name="connsiteX8" fmla="*/ 130629 w 587976"/>
              <a:gd name="connsiteY8" fmla="*/ 669471 h 718457"/>
              <a:gd name="connsiteX9" fmla="*/ 179614 w 587976"/>
              <a:gd name="connsiteY9" fmla="*/ 685800 h 718457"/>
              <a:gd name="connsiteX10" fmla="*/ 228600 w 587976"/>
              <a:gd name="connsiteY10" fmla="*/ 718457 h 718457"/>
              <a:gd name="connsiteX11" fmla="*/ 489857 w 587976"/>
              <a:gd name="connsiteY11" fmla="*/ 685800 h 718457"/>
              <a:gd name="connsiteX12" fmla="*/ 538843 w 587976"/>
              <a:gd name="connsiteY12" fmla="*/ 653143 h 718457"/>
              <a:gd name="connsiteX13" fmla="*/ 571500 w 587976"/>
              <a:gd name="connsiteY13" fmla="*/ 620485 h 718457"/>
              <a:gd name="connsiteX14" fmla="*/ 587829 w 587976"/>
              <a:gd name="connsiteY14" fmla="*/ 538843 h 718457"/>
              <a:gd name="connsiteX15" fmla="*/ 571500 w 587976"/>
              <a:gd name="connsiteY15" fmla="*/ 146957 h 718457"/>
              <a:gd name="connsiteX16" fmla="*/ 424543 w 587976"/>
              <a:gd name="connsiteY16" fmla="*/ 65314 h 718457"/>
              <a:gd name="connsiteX17" fmla="*/ 375557 w 587976"/>
              <a:gd name="connsiteY17" fmla="*/ 32657 h 718457"/>
              <a:gd name="connsiteX18" fmla="*/ 179614 w 587976"/>
              <a:gd name="connsiteY18" fmla="*/ 0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7976" h="718457">
                <a:moveTo>
                  <a:pt x="179614" y="0"/>
                </a:moveTo>
                <a:lnTo>
                  <a:pt x="179614" y="0"/>
                </a:lnTo>
                <a:cubicBezTo>
                  <a:pt x="136071" y="21771"/>
                  <a:pt x="83410" y="30890"/>
                  <a:pt x="48986" y="65314"/>
                </a:cubicBezTo>
                <a:cubicBezTo>
                  <a:pt x="24645" y="89655"/>
                  <a:pt x="27215" y="130628"/>
                  <a:pt x="16329" y="163285"/>
                </a:cubicBezTo>
                <a:lnTo>
                  <a:pt x="0" y="212271"/>
                </a:lnTo>
                <a:cubicBezTo>
                  <a:pt x="5443" y="299357"/>
                  <a:pt x="2720" y="387340"/>
                  <a:pt x="16329" y="473528"/>
                </a:cubicBezTo>
                <a:cubicBezTo>
                  <a:pt x="19390" y="492912"/>
                  <a:pt x="40210" y="504961"/>
                  <a:pt x="48986" y="522514"/>
                </a:cubicBezTo>
                <a:cubicBezTo>
                  <a:pt x="96247" y="617037"/>
                  <a:pt x="21440" y="527627"/>
                  <a:pt x="114300" y="620485"/>
                </a:cubicBezTo>
                <a:cubicBezTo>
                  <a:pt x="119743" y="636814"/>
                  <a:pt x="118458" y="657300"/>
                  <a:pt x="130629" y="669471"/>
                </a:cubicBezTo>
                <a:cubicBezTo>
                  <a:pt x="142799" y="681642"/>
                  <a:pt x="164219" y="678103"/>
                  <a:pt x="179614" y="685800"/>
                </a:cubicBezTo>
                <a:cubicBezTo>
                  <a:pt x="197167" y="694576"/>
                  <a:pt x="212271" y="707571"/>
                  <a:pt x="228600" y="718457"/>
                </a:cubicBezTo>
                <a:cubicBezTo>
                  <a:pt x="269106" y="715341"/>
                  <a:pt x="419368" y="721044"/>
                  <a:pt x="489857" y="685800"/>
                </a:cubicBezTo>
                <a:cubicBezTo>
                  <a:pt x="507410" y="677024"/>
                  <a:pt x="523519" y="665402"/>
                  <a:pt x="538843" y="653143"/>
                </a:cubicBezTo>
                <a:cubicBezTo>
                  <a:pt x="550864" y="643526"/>
                  <a:pt x="560614" y="631371"/>
                  <a:pt x="571500" y="620485"/>
                </a:cubicBezTo>
                <a:cubicBezTo>
                  <a:pt x="576943" y="593271"/>
                  <a:pt x="587829" y="566596"/>
                  <a:pt x="587829" y="538843"/>
                </a:cubicBezTo>
                <a:cubicBezTo>
                  <a:pt x="587829" y="408101"/>
                  <a:pt x="590660" y="276287"/>
                  <a:pt x="571500" y="146957"/>
                </a:cubicBezTo>
                <a:cubicBezTo>
                  <a:pt x="563076" y="90093"/>
                  <a:pt x="447671" y="80733"/>
                  <a:pt x="424543" y="65314"/>
                </a:cubicBezTo>
                <a:cubicBezTo>
                  <a:pt x="408214" y="54428"/>
                  <a:pt x="395009" y="35251"/>
                  <a:pt x="375557" y="32657"/>
                </a:cubicBezTo>
                <a:cubicBezTo>
                  <a:pt x="310816" y="24025"/>
                  <a:pt x="212271" y="5443"/>
                  <a:pt x="179614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52" name="Straight Connector 51"/>
          <p:cNvCxnSpPr>
            <a:endCxn id="34" idx="0"/>
          </p:cNvCxnSpPr>
          <p:nvPr/>
        </p:nvCxnSpPr>
        <p:spPr>
          <a:xfrm>
            <a:off x="9436727" y="1547718"/>
            <a:ext cx="872046" cy="4034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7043057" y="1110450"/>
            <a:ext cx="3592286" cy="1669425"/>
          </a:xfrm>
          <a:custGeom>
            <a:avLst/>
            <a:gdLst>
              <a:gd name="connsiteX0" fmla="*/ 653143 w 3592286"/>
              <a:gd name="connsiteY0" fmla="*/ 81643 h 1669425"/>
              <a:gd name="connsiteX1" fmla="*/ 653143 w 3592286"/>
              <a:gd name="connsiteY1" fmla="*/ 81643 h 1669425"/>
              <a:gd name="connsiteX2" fmla="*/ 538843 w 3592286"/>
              <a:gd name="connsiteY2" fmla="*/ 163286 h 1669425"/>
              <a:gd name="connsiteX3" fmla="*/ 489857 w 3592286"/>
              <a:gd name="connsiteY3" fmla="*/ 179615 h 1669425"/>
              <a:gd name="connsiteX4" fmla="*/ 424543 w 3592286"/>
              <a:gd name="connsiteY4" fmla="*/ 212272 h 1669425"/>
              <a:gd name="connsiteX5" fmla="*/ 326572 w 3592286"/>
              <a:gd name="connsiteY5" fmla="*/ 277586 h 1669425"/>
              <a:gd name="connsiteX6" fmla="*/ 293914 w 3592286"/>
              <a:gd name="connsiteY6" fmla="*/ 310243 h 1669425"/>
              <a:gd name="connsiteX7" fmla="*/ 244929 w 3592286"/>
              <a:gd name="connsiteY7" fmla="*/ 326572 h 1669425"/>
              <a:gd name="connsiteX8" fmla="*/ 146957 w 3592286"/>
              <a:gd name="connsiteY8" fmla="*/ 391886 h 1669425"/>
              <a:gd name="connsiteX9" fmla="*/ 65314 w 3592286"/>
              <a:gd name="connsiteY9" fmla="*/ 489857 h 1669425"/>
              <a:gd name="connsiteX10" fmla="*/ 32657 w 3592286"/>
              <a:gd name="connsiteY10" fmla="*/ 587829 h 1669425"/>
              <a:gd name="connsiteX11" fmla="*/ 16329 w 3592286"/>
              <a:gd name="connsiteY11" fmla="*/ 636815 h 1669425"/>
              <a:gd name="connsiteX12" fmla="*/ 0 w 3592286"/>
              <a:gd name="connsiteY12" fmla="*/ 702129 h 1669425"/>
              <a:gd name="connsiteX13" fmla="*/ 16329 w 3592286"/>
              <a:gd name="connsiteY13" fmla="*/ 1028700 h 1669425"/>
              <a:gd name="connsiteX14" fmla="*/ 48986 w 3592286"/>
              <a:gd name="connsiteY14" fmla="*/ 1094015 h 1669425"/>
              <a:gd name="connsiteX15" fmla="*/ 65314 w 3592286"/>
              <a:gd name="connsiteY15" fmla="*/ 1191986 h 1669425"/>
              <a:gd name="connsiteX16" fmla="*/ 97972 w 3592286"/>
              <a:gd name="connsiteY16" fmla="*/ 1224643 h 1669425"/>
              <a:gd name="connsiteX17" fmla="*/ 179614 w 3592286"/>
              <a:gd name="connsiteY17" fmla="*/ 1322615 h 1669425"/>
              <a:gd name="connsiteX18" fmla="*/ 228600 w 3592286"/>
              <a:gd name="connsiteY18" fmla="*/ 1338943 h 1669425"/>
              <a:gd name="connsiteX19" fmla="*/ 277586 w 3592286"/>
              <a:gd name="connsiteY19" fmla="*/ 1371600 h 1669425"/>
              <a:gd name="connsiteX20" fmla="*/ 326572 w 3592286"/>
              <a:gd name="connsiteY20" fmla="*/ 1420586 h 1669425"/>
              <a:gd name="connsiteX21" fmla="*/ 375557 w 3592286"/>
              <a:gd name="connsiteY21" fmla="*/ 1436915 h 1669425"/>
              <a:gd name="connsiteX22" fmla="*/ 473529 w 3592286"/>
              <a:gd name="connsiteY22" fmla="*/ 1485900 h 1669425"/>
              <a:gd name="connsiteX23" fmla="*/ 522514 w 3592286"/>
              <a:gd name="connsiteY23" fmla="*/ 1518557 h 1669425"/>
              <a:gd name="connsiteX24" fmla="*/ 702129 w 3592286"/>
              <a:gd name="connsiteY24" fmla="*/ 1551215 h 1669425"/>
              <a:gd name="connsiteX25" fmla="*/ 816429 w 3592286"/>
              <a:gd name="connsiteY25" fmla="*/ 1583872 h 1669425"/>
              <a:gd name="connsiteX26" fmla="*/ 881743 w 3592286"/>
              <a:gd name="connsiteY26" fmla="*/ 1600200 h 1669425"/>
              <a:gd name="connsiteX27" fmla="*/ 930729 w 3592286"/>
              <a:gd name="connsiteY27" fmla="*/ 1616529 h 1669425"/>
              <a:gd name="connsiteX28" fmla="*/ 2073729 w 3592286"/>
              <a:gd name="connsiteY28" fmla="*/ 1632857 h 1669425"/>
              <a:gd name="connsiteX29" fmla="*/ 2237014 w 3592286"/>
              <a:gd name="connsiteY29" fmla="*/ 1665515 h 1669425"/>
              <a:gd name="connsiteX30" fmla="*/ 2906486 w 3592286"/>
              <a:gd name="connsiteY30" fmla="*/ 1632857 h 1669425"/>
              <a:gd name="connsiteX31" fmla="*/ 3004457 w 3592286"/>
              <a:gd name="connsiteY31" fmla="*/ 1600200 h 1669425"/>
              <a:gd name="connsiteX32" fmla="*/ 3102429 w 3592286"/>
              <a:gd name="connsiteY32" fmla="*/ 1551215 h 1669425"/>
              <a:gd name="connsiteX33" fmla="*/ 3200400 w 3592286"/>
              <a:gd name="connsiteY33" fmla="*/ 1502229 h 1669425"/>
              <a:gd name="connsiteX34" fmla="*/ 3249386 w 3592286"/>
              <a:gd name="connsiteY34" fmla="*/ 1469572 h 1669425"/>
              <a:gd name="connsiteX35" fmla="*/ 3298372 w 3592286"/>
              <a:gd name="connsiteY35" fmla="*/ 1453243 h 1669425"/>
              <a:gd name="connsiteX36" fmla="*/ 3396343 w 3592286"/>
              <a:gd name="connsiteY36" fmla="*/ 1387929 h 1669425"/>
              <a:gd name="connsiteX37" fmla="*/ 3445329 w 3592286"/>
              <a:gd name="connsiteY37" fmla="*/ 1355272 h 1669425"/>
              <a:gd name="connsiteX38" fmla="*/ 3494314 w 3592286"/>
              <a:gd name="connsiteY38" fmla="*/ 1306286 h 1669425"/>
              <a:gd name="connsiteX39" fmla="*/ 3510643 w 3592286"/>
              <a:gd name="connsiteY39" fmla="*/ 1257300 h 1669425"/>
              <a:gd name="connsiteX40" fmla="*/ 3543300 w 3592286"/>
              <a:gd name="connsiteY40" fmla="*/ 1208315 h 1669425"/>
              <a:gd name="connsiteX41" fmla="*/ 3575957 w 3592286"/>
              <a:gd name="connsiteY41" fmla="*/ 1012372 h 1669425"/>
              <a:gd name="connsiteX42" fmla="*/ 3592286 w 3592286"/>
              <a:gd name="connsiteY42" fmla="*/ 963386 h 1669425"/>
              <a:gd name="connsiteX43" fmla="*/ 3575957 w 3592286"/>
              <a:gd name="connsiteY43" fmla="*/ 783772 h 1669425"/>
              <a:gd name="connsiteX44" fmla="*/ 3559629 w 3592286"/>
              <a:gd name="connsiteY44" fmla="*/ 685800 h 1669425"/>
              <a:gd name="connsiteX45" fmla="*/ 3494314 w 3592286"/>
              <a:gd name="connsiteY45" fmla="*/ 587829 h 1669425"/>
              <a:gd name="connsiteX46" fmla="*/ 3461657 w 3592286"/>
              <a:gd name="connsiteY46" fmla="*/ 538843 h 1669425"/>
              <a:gd name="connsiteX47" fmla="*/ 3380014 w 3592286"/>
              <a:gd name="connsiteY47" fmla="*/ 457200 h 1669425"/>
              <a:gd name="connsiteX48" fmla="*/ 3347357 w 3592286"/>
              <a:gd name="connsiteY48" fmla="*/ 408215 h 1669425"/>
              <a:gd name="connsiteX49" fmla="*/ 3249386 w 3592286"/>
              <a:gd name="connsiteY49" fmla="*/ 342900 h 1669425"/>
              <a:gd name="connsiteX50" fmla="*/ 3200400 w 3592286"/>
              <a:gd name="connsiteY50" fmla="*/ 293915 h 1669425"/>
              <a:gd name="connsiteX51" fmla="*/ 3102429 w 3592286"/>
              <a:gd name="connsiteY51" fmla="*/ 261257 h 1669425"/>
              <a:gd name="connsiteX52" fmla="*/ 3004457 w 3592286"/>
              <a:gd name="connsiteY52" fmla="*/ 195943 h 1669425"/>
              <a:gd name="connsiteX53" fmla="*/ 2922814 w 3592286"/>
              <a:gd name="connsiteY53" fmla="*/ 114300 h 1669425"/>
              <a:gd name="connsiteX54" fmla="*/ 2857500 w 3592286"/>
              <a:gd name="connsiteY54" fmla="*/ 97972 h 1669425"/>
              <a:gd name="connsiteX55" fmla="*/ 2759529 w 3592286"/>
              <a:gd name="connsiteY55" fmla="*/ 65315 h 1669425"/>
              <a:gd name="connsiteX56" fmla="*/ 2530929 w 3592286"/>
              <a:gd name="connsiteY56" fmla="*/ 16329 h 1669425"/>
              <a:gd name="connsiteX57" fmla="*/ 2383972 w 3592286"/>
              <a:gd name="connsiteY57" fmla="*/ 0 h 1669425"/>
              <a:gd name="connsiteX58" fmla="*/ 1812472 w 3592286"/>
              <a:gd name="connsiteY58" fmla="*/ 32657 h 1669425"/>
              <a:gd name="connsiteX59" fmla="*/ 1714500 w 3592286"/>
              <a:gd name="connsiteY59" fmla="*/ 48986 h 1669425"/>
              <a:gd name="connsiteX60" fmla="*/ 1649186 w 3592286"/>
              <a:gd name="connsiteY60" fmla="*/ 65315 h 1669425"/>
              <a:gd name="connsiteX61" fmla="*/ 702129 w 3592286"/>
              <a:gd name="connsiteY61" fmla="*/ 81643 h 1669425"/>
              <a:gd name="connsiteX62" fmla="*/ 653143 w 3592286"/>
              <a:gd name="connsiteY62" fmla="*/ 81643 h 166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592286" h="1669425">
                <a:moveTo>
                  <a:pt x="653143" y="81643"/>
                </a:moveTo>
                <a:lnTo>
                  <a:pt x="653143" y="81643"/>
                </a:lnTo>
                <a:cubicBezTo>
                  <a:pt x="615043" y="108857"/>
                  <a:pt x="578992" y="139197"/>
                  <a:pt x="538843" y="163286"/>
                </a:cubicBezTo>
                <a:cubicBezTo>
                  <a:pt x="524084" y="172142"/>
                  <a:pt x="505677" y="172835"/>
                  <a:pt x="489857" y="179615"/>
                </a:cubicBezTo>
                <a:cubicBezTo>
                  <a:pt x="467484" y="189203"/>
                  <a:pt x="445415" y="199749"/>
                  <a:pt x="424543" y="212272"/>
                </a:cubicBezTo>
                <a:cubicBezTo>
                  <a:pt x="390887" y="232465"/>
                  <a:pt x="354326" y="249833"/>
                  <a:pt x="326572" y="277586"/>
                </a:cubicBezTo>
                <a:cubicBezTo>
                  <a:pt x="315686" y="288472"/>
                  <a:pt x="307115" y="302322"/>
                  <a:pt x="293914" y="310243"/>
                </a:cubicBezTo>
                <a:cubicBezTo>
                  <a:pt x="279155" y="319098"/>
                  <a:pt x="261257" y="321129"/>
                  <a:pt x="244929" y="326572"/>
                </a:cubicBezTo>
                <a:cubicBezTo>
                  <a:pt x="88651" y="482847"/>
                  <a:pt x="288750" y="297356"/>
                  <a:pt x="146957" y="391886"/>
                </a:cubicBezTo>
                <a:cubicBezTo>
                  <a:pt x="109243" y="417029"/>
                  <a:pt x="89410" y="453714"/>
                  <a:pt x="65314" y="489857"/>
                </a:cubicBezTo>
                <a:lnTo>
                  <a:pt x="32657" y="587829"/>
                </a:lnTo>
                <a:cubicBezTo>
                  <a:pt x="27214" y="604158"/>
                  <a:pt x="20504" y="620117"/>
                  <a:pt x="16329" y="636815"/>
                </a:cubicBezTo>
                <a:lnTo>
                  <a:pt x="0" y="702129"/>
                </a:lnTo>
                <a:cubicBezTo>
                  <a:pt x="5443" y="810986"/>
                  <a:pt x="2810" y="920549"/>
                  <a:pt x="16329" y="1028700"/>
                </a:cubicBezTo>
                <a:cubicBezTo>
                  <a:pt x="19348" y="1052853"/>
                  <a:pt x="41992" y="1070700"/>
                  <a:pt x="48986" y="1094015"/>
                </a:cubicBezTo>
                <a:cubicBezTo>
                  <a:pt x="58499" y="1125726"/>
                  <a:pt x="53689" y="1160987"/>
                  <a:pt x="65314" y="1191986"/>
                </a:cubicBezTo>
                <a:cubicBezTo>
                  <a:pt x="70720" y="1206401"/>
                  <a:pt x="88116" y="1212816"/>
                  <a:pt x="97972" y="1224643"/>
                </a:cubicBezTo>
                <a:cubicBezTo>
                  <a:pt x="107965" y="1236635"/>
                  <a:pt x="154997" y="1307845"/>
                  <a:pt x="179614" y="1322615"/>
                </a:cubicBezTo>
                <a:cubicBezTo>
                  <a:pt x="194373" y="1331470"/>
                  <a:pt x="212271" y="1333500"/>
                  <a:pt x="228600" y="1338943"/>
                </a:cubicBezTo>
                <a:cubicBezTo>
                  <a:pt x="244929" y="1349829"/>
                  <a:pt x="262510" y="1359037"/>
                  <a:pt x="277586" y="1371600"/>
                </a:cubicBezTo>
                <a:cubicBezTo>
                  <a:pt x="295326" y="1386383"/>
                  <a:pt x="307358" y="1407777"/>
                  <a:pt x="326572" y="1420586"/>
                </a:cubicBezTo>
                <a:cubicBezTo>
                  <a:pt x="340893" y="1430133"/>
                  <a:pt x="360162" y="1429218"/>
                  <a:pt x="375557" y="1436915"/>
                </a:cubicBezTo>
                <a:cubicBezTo>
                  <a:pt x="502160" y="1500217"/>
                  <a:pt x="350412" y="1444863"/>
                  <a:pt x="473529" y="1485900"/>
                </a:cubicBezTo>
                <a:cubicBezTo>
                  <a:pt x="489857" y="1496786"/>
                  <a:pt x="504476" y="1510827"/>
                  <a:pt x="522514" y="1518557"/>
                </a:cubicBezTo>
                <a:cubicBezTo>
                  <a:pt x="563447" y="1536100"/>
                  <a:pt x="671459" y="1545639"/>
                  <a:pt x="702129" y="1551215"/>
                </a:cubicBezTo>
                <a:cubicBezTo>
                  <a:pt x="772329" y="1563979"/>
                  <a:pt x="755213" y="1566382"/>
                  <a:pt x="816429" y="1583872"/>
                </a:cubicBezTo>
                <a:cubicBezTo>
                  <a:pt x="838007" y="1590037"/>
                  <a:pt x="860165" y="1594035"/>
                  <a:pt x="881743" y="1600200"/>
                </a:cubicBezTo>
                <a:cubicBezTo>
                  <a:pt x="898293" y="1604928"/>
                  <a:pt x="913523" y="1616058"/>
                  <a:pt x="930729" y="1616529"/>
                </a:cubicBezTo>
                <a:cubicBezTo>
                  <a:pt x="1311625" y="1626964"/>
                  <a:pt x="1692729" y="1627414"/>
                  <a:pt x="2073729" y="1632857"/>
                </a:cubicBezTo>
                <a:cubicBezTo>
                  <a:pt x="2128157" y="1643743"/>
                  <a:pt x="2181521" y="1664309"/>
                  <a:pt x="2237014" y="1665515"/>
                </a:cubicBezTo>
                <a:cubicBezTo>
                  <a:pt x="2271383" y="1666262"/>
                  <a:pt x="2714921" y="1685102"/>
                  <a:pt x="2906486" y="1632857"/>
                </a:cubicBezTo>
                <a:cubicBezTo>
                  <a:pt x="2939697" y="1623800"/>
                  <a:pt x="2975815" y="1619295"/>
                  <a:pt x="3004457" y="1600200"/>
                </a:cubicBezTo>
                <a:cubicBezTo>
                  <a:pt x="3067764" y="1557996"/>
                  <a:pt x="3034825" y="1573749"/>
                  <a:pt x="3102429" y="1551215"/>
                </a:cubicBezTo>
                <a:cubicBezTo>
                  <a:pt x="3168157" y="1485485"/>
                  <a:pt x="3095074" y="1547368"/>
                  <a:pt x="3200400" y="1502229"/>
                </a:cubicBezTo>
                <a:cubicBezTo>
                  <a:pt x="3218438" y="1494499"/>
                  <a:pt x="3231833" y="1478348"/>
                  <a:pt x="3249386" y="1469572"/>
                </a:cubicBezTo>
                <a:cubicBezTo>
                  <a:pt x="3264781" y="1461875"/>
                  <a:pt x="3283326" y="1461602"/>
                  <a:pt x="3298372" y="1453243"/>
                </a:cubicBezTo>
                <a:cubicBezTo>
                  <a:pt x="3332682" y="1434182"/>
                  <a:pt x="3363686" y="1409700"/>
                  <a:pt x="3396343" y="1387929"/>
                </a:cubicBezTo>
                <a:cubicBezTo>
                  <a:pt x="3412672" y="1377043"/>
                  <a:pt x="3431452" y="1369149"/>
                  <a:pt x="3445329" y="1355272"/>
                </a:cubicBezTo>
                <a:lnTo>
                  <a:pt x="3494314" y="1306286"/>
                </a:lnTo>
                <a:cubicBezTo>
                  <a:pt x="3499757" y="1289957"/>
                  <a:pt x="3502946" y="1272695"/>
                  <a:pt x="3510643" y="1257300"/>
                </a:cubicBezTo>
                <a:cubicBezTo>
                  <a:pt x="3519419" y="1239748"/>
                  <a:pt x="3538244" y="1227277"/>
                  <a:pt x="3543300" y="1208315"/>
                </a:cubicBezTo>
                <a:cubicBezTo>
                  <a:pt x="3560361" y="1144335"/>
                  <a:pt x="3555018" y="1075189"/>
                  <a:pt x="3575957" y="1012372"/>
                </a:cubicBezTo>
                <a:lnTo>
                  <a:pt x="3592286" y="963386"/>
                </a:lnTo>
                <a:cubicBezTo>
                  <a:pt x="3586843" y="903515"/>
                  <a:pt x="3582981" y="843478"/>
                  <a:pt x="3575957" y="783772"/>
                </a:cubicBezTo>
                <a:cubicBezTo>
                  <a:pt x="3572089" y="750891"/>
                  <a:pt x="3572363" y="716361"/>
                  <a:pt x="3559629" y="685800"/>
                </a:cubicBezTo>
                <a:cubicBezTo>
                  <a:pt x="3544533" y="649570"/>
                  <a:pt x="3516086" y="620486"/>
                  <a:pt x="3494314" y="587829"/>
                </a:cubicBezTo>
                <a:cubicBezTo>
                  <a:pt x="3483428" y="571500"/>
                  <a:pt x="3475534" y="552720"/>
                  <a:pt x="3461657" y="538843"/>
                </a:cubicBezTo>
                <a:cubicBezTo>
                  <a:pt x="3434443" y="511629"/>
                  <a:pt x="3401363" y="489223"/>
                  <a:pt x="3380014" y="457200"/>
                </a:cubicBezTo>
                <a:cubicBezTo>
                  <a:pt x="3369128" y="440872"/>
                  <a:pt x="3362126" y="421138"/>
                  <a:pt x="3347357" y="408215"/>
                </a:cubicBezTo>
                <a:cubicBezTo>
                  <a:pt x="3317819" y="382369"/>
                  <a:pt x="3277140" y="370653"/>
                  <a:pt x="3249386" y="342900"/>
                </a:cubicBezTo>
                <a:cubicBezTo>
                  <a:pt x="3233057" y="326572"/>
                  <a:pt x="3220586" y="305129"/>
                  <a:pt x="3200400" y="293915"/>
                </a:cubicBezTo>
                <a:cubicBezTo>
                  <a:pt x="3170308" y="277197"/>
                  <a:pt x="3102429" y="261257"/>
                  <a:pt x="3102429" y="261257"/>
                </a:cubicBezTo>
                <a:cubicBezTo>
                  <a:pt x="3020441" y="138276"/>
                  <a:pt x="3130988" y="280297"/>
                  <a:pt x="3004457" y="195943"/>
                </a:cubicBezTo>
                <a:cubicBezTo>
                  <a:pt x="2873831" y="108858"/>
                  <a:pt x="3075212" y="179613"/>
                  <a:pt x="2922814" y="114300"/>
                </a:cubicBezTo>
                <a:cubicBezTo>
                  <a:pt x="2902187" y="105460"/>
                  <a:pt x="2878995" y="104420"/>
                  <a:pt x="2857500" y="97972"/>
                </a:cubicBezTo>
                <a:cubicBezTo>
                  <a:pt x="2824528" y="88081"/>
                  <a:pt x="2792925" y="73664"/>
                  <a:pt x="2759529" y="65315"/>
                </a:cubicBezTo>
                <a:cubicBezTo>
                  <a:pt x="2688309" y="47510"/>
                  <a:pt x="2597638" y="23741"/>
                  <a:pt x="2530929" y="16329"/>
                </a:cubicBezTo>
                <a:lnTo>
                  <a:pt x="2383972" y="0"/>
                </a:lnTo>
                <a:cubicBezTo>
                  <a:pt x="2169153" y="8951"/>
                  <a:pt x="2013252" y="9036"/>
                  <a:pt x="1812472" y="32657"/>
                </a:cubicBezTo>
                <a:cubicBezTo>
                  <a:pt x="1779591" y="36525"/>
                  <a:pt x="1746965" y="42493"/>
                  <a:pt x="1714500" y="48986"/>
                </a:cubicBezTo>
                <a:cubicBezTo>
                  <a:pt x="1692494" y="53387"/>
                  <a:pt x="1671616" y="64591"/>
                  <a:pt x="1649186" y="65315"/>
                </a:cubicBezTo>
                <a:cubicBezTo>
                  <a:pt x="1333618" y="75495"/>
                  <a:pt x="1017815" y="76200"/>
                  <a:pt x="702129" y="81643"/>
                </a:cubicBezTo>
                <a:lnTo>
                  <a:pt x="653143" y="81643"/>
                </a:lnTo>
                <a:close/>
              </a:path>
            </a:pathLst>
          </a:custGeom>
          <a:noFill/>
          <a:ln w="28575">
            <a:solidFill>
              <a:srgbClr val="00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10104889" y="1964356"/>
            <a:ext cx="43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993366"/>
                </a:solidFill>
                <a:sym typeface="Symbol" panose="05050102010706020507" pitchFamily="18" charset="2"/>
              </a:rPr>
              <a:t>14</a:t>
            </a:r>
            <a:endParaRPr lang="en-SG" b="1" dirty="0">
              <a:solidFill>
                <a:srgbClr val="99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1737" y="5575281"/>
            <a:ext cx="791935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Algorithm terminates at this point because </a:t>
            </a:r>
            <a:r>
              <a:rPr lang="en-SG" sz="2400" i="1" dirty="0"/>
              <a:t>z</a:t>
            </a:r>
            <a:r>
              <a:rPr lang="en-SG" sz="2400" dirty="0"/>
              <a:t> </a:t>
            </a:r>
            <a:r>
              <a:rPr lang="en-SG" sz="2400" dirty="0">
                <a:sym typeface="Symbol" panose="05050102010706020507" pitchFamily="18" charset="2"/>
              </a:rPr>
              <a:t> </a:t>
            </a:r>
            <a:r>
              <a:rPr lang="en-SG" sz="2400" i="1" dirty="0">
                <a:sym typeface="Symbol" panose="05050102010706020507" pitchFamily="18" charset="2"/>
              </a:rPr>
              <a:t>V</a:t>
            </a:r>
            <a:r>
              <a:rPr lang="en-SG" sz="2400" dirty="0">
                <a:sym typeface="Symbol" panose="05050102010706020507" pitchFamily="18" charset="2"/>
              </a:rPr>
              <a:t>(</a:t>
            </a:r>
            <a:r>
              <a:rPr lang="en-SG" sz="2400" i="1" dirty="0">
                <a:sym typeface="Symbol" panose="05050102010706020507" pitchFamily="18" charset="2"/>
              </a:rPr>
              <a:t>T</a:t>
            </a:r>
            <a:r>
              <a:rPr lang="en-SG" sz="2400" dirty="0">
                <a:sym typeface="Symbol" panose="05050102010706020507" pitchFamily="18" charset="2"/>
              </a:rPr>
              <a:t>).</a:t>
            </a:r>
          </a:p>
          <a:p>
            <a:r>
              <a:rPr lang="en-SG" sz="2400" dirty="0">
                <a:sym typeface="Symbol" panose="05050102010706020507" pitchFamily="18" charset="2"/>
              </a:rPr>
              <a:t>The shortest path from </a:t>
            </a:r>
            <a:r>
              <a:rPr lang="en-SG" sz="2400" i="1" dirty="0">
                <a:sym typeface="Symbol" panose="05050102010706020507" pitchFamily="18" charset="2"/>
              </a:rPr>
              <a:t>a</a:t>
            </a:r>
            <a:r>
              <a:rPr lang="en-SG" sz="2400" dirty="0">
                <a:sym typeface="Symbol" panose="05050102010706020507" pitchFamily="18" charset="2"/>
              </a:rPr>
              <a:t> to </a:t>
            </a:r>
            <a:r>
              <a:rPr lang="en-SG" sz="2400" i="1" dirty="0">
                <a:sym typeface="Symbol" panose="05050102010706020507" pitchFamily="18" charset="2"/>
              </a:rPr>
              <a:t>z</a:t>
            </a:r>
            <a:r>
              <a:rPr lang="en-SG" sz="2400" dirty="0">
                <a:sym typeface="Symbol" panose="05050102010706020507" pitchFamily="18" charset="2"/>
              </a:rPr>
              <a:t> has length </a:t>
            </a:r>
            <a:r>
              <a:rPr lang="en-SG" sz="2400" i="1" dirty="0">
                <a:sym typeface="Symbol" panose="05050102010706020507" pitchFamily="18" charset="2"/>
              </a:rPr>
              <a:t>L</a:t>
            </a:r>
            <a:r>
              <a:rPr lang="en-SG" sz="2400" dirty="0">
                <a:sym typeface="Symbol" panose="05050102010706020507" pitchFamily="18" charset="2"/>
              </a:rPr>
              <a:t>(</a:t>
            </a:r>
            <a:r>
              <a:rPr lang="en-SG" sz="2400" i="1" dirty="0">
                <a:sym typeface="Symbol" panose="05050102010706020507" pitchFamily="18" charset="2"/>
              </a:rPr>
              <a:t>z</a:t>
            </a:r>
            <a:r>
              <a:rPr lang="en-SG" sz="2400" dirty="0">
                <a:sym typeface="Symbol" panose="05050102010706020507" pitchFamily="18" charset="2"/>
              </a:rPr>
              <a:t>) = 14.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4968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2" grpId="0" animBg="1"/>
      <p:bldP spid="2" grpId="0" animBg="1"/>
      <p:bldP spid="2" grpId="1" animBg="1"/>
      <p:bldP spid="14" grpId="0" animBg="1"/>
      <p:bldP spid="53" grpId="0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9914-CE96-4601-1A92-84417120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5.5.4 Dijkstra’s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45BCA7-BE1F-44EA-8FAA-E97CADA8B770}" type="slidenum">
              <a:rPr lang="en-SG" smtClean="0"/>
              <a:pPr/>
              <a:t>44</a:t>
            </a:fld>
            <a:endParaRPr lang="en-SG" dirty="0"/>
          </a:p>
        </p:txBody>
      </p:sp>
      <p:sp>
        <p:nvSpPr>
          <p:cNvPr id="54" name="TextBox 53"/>
          <p:cNvSpPr txBox="1"/>
          <p:nvPr/>
        </p:nvSpPr>
        <p:spPr>
          <a:xfrm>
            <a:off x="1848356" y="992058"/>
            <a:ext cx="8221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Keeping track of the steps in a table is a convenient way to show the action of Dijkstra’s algorithm. Table 10.7.1 does this for the graph in the previous example.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42464" y="3772881"/>
            <a:ext cx="8707072" cy="2397035"/>
            <a:chOff x="213021" y="2639539"/>
            <a:chExt cx="8707072" cy="2397035"/>
          </a:xfrm>
        </p:grpSpPr>
        <p:grpSp>
          <p:nvGrpSpPr>
            <p:cNvPr id="7" name="Group 6"/>
            <p:cNvGrpSpPr/>
            <p:nvPr/>
          </p:nvGrpSpPr>
          <p:grpSpPr>
            <a:xfrm>
              <a:off x="213021" y="2639539"/>
              <a:ext cx="8707072" cy="2397035"/>
              <a:chOff x="213021" y="2639539"/>
              <a:chExt cx="8707072" cy="2397035"/>
            </a:xfrm>
          </p:grpSpPr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21" y="2639539"/>
                <a:ext cx="8707072" cy="1972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Text Box 7"/>
              <p:cNvSpPr txBox="1">
                <a:spLocks noChangeArrowheads="1"/>
              </p:cNvSpPr>
              <p:nvPr/>
            </p:nvSpPr>
            <p:spPr bwMode="auto">
              <a:xfrm>
                <a:off x="3581400" y="4667242"/>
                <a:ext cx="197031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/>
                  <a:t>Table 10.7.1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961361" y="4327410"/>
              <a:ext cx="495300" cy="2336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000" rIns="36000" bIns="18000" rtlCol="0">
              <a:spAutoFit/>
            </a:bodyPr>
            <a:lstStyle/>
            <a:p>
              <a:pPr algn="ctr"/>
              <a:r>
                <a: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r>
                <a:rPr lang="en-SG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SG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}}</a:t>
              </a:r>
              <a:endParaRPr lang="en-SG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81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B4DF-F8AF-E15B-089E-5ADEEA56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 Informed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E52AE-2543-B9AE-C1C5-E9860B30D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Informed searches are searches that are done together with a heuristic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that gives us an idea of how close we are to the goal.</a:t>
                </a:r>
              </a:p>
              <a:p>
                <a:pPr lvl="1"/>
                <a:r>
                  <a:rPr lang="en-GB" dirty="0"/>
                  <a:t>In our Romanian problem, a good heuristic might the “straight line” distance between each city and Bucharest, our goal.</a:t>
                </a:r>
              </a:p>
              <a:p>
                <a:r>
                  <a:rPr lang="en-GB" dirty="0"/>
                  <a:t>The search then proceeds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or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the cost of getting to the current node.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6E52AE-2543-B9AE-C1C5-E9860B30D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1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0F780-BFBE-5A80-BBE7-158FEB053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3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38A9-C4C3-DCA2-DC71-8EE40708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08D53-BA40-51F5-8DE5-9F531CF5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look at two informed search algorithms:</a:t>
            </a:r>
          </a:p>
          <a:p>
            <a:pPr lvl="1"/>
            <a:r>
              <a:rPr lang="en-GB" dirty="0"/>
              <a:t>Greedy Best First Search</a:t>
            </a:r>
          </a:p>
          <a:p>
            <a:pPr lvl="1"/>
            <a:r>
              <a:rPr lang="en-GB" dirty="0"/>
              <a:t>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38A46-3469-2D1B-BF22-B49BF2A3F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F309-6E76-424D-22B5-22BF7A0A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5.6.1 Greedy Best 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29060F-2280-A2E3-C493-4C72A4755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/>
                  <a:t>The idea in GBFS is to choose to move as close as possible to the goal at each step – i.e. choose the step with the smallest heuristic.</a:t>
                </a:r>
              </a:p>
              <a:p>
                <a:pPr lvl="1"/>
                <a:r>
                  <a:rPr lang="en-GB" sz="2400" dirty="0"/>
                  <a:t>Here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𝑆𝐿𝐷</m:t>
                        </m:r>
                      </m:sub>
                    </m:sSub>
                  </m:oMath>
                </a14:m>
                <a:r>
                  <a:rPr lang="en-GB" sz="2400" dirty="0"/>
                  <a:t>, the straight-line-distance between each city and Bucharest. Our starting point is Arad.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29060F-2280-A2E3-C493-4C72A4755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CCE72-168F-FEAC-104E-DAB21C496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4BC3E-FDDB-BE18-936C-855DE3EB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78" y="2881974"/>
            <a:ext cx="5576978" cy="3386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D0CD-6E66-B42B-8B49-B03AD636A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4" y="3537589"/>
            <a:ext cx="5696060" cy="25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4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5175-CB3F-2109-CDC8-CCEFE02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5.6.1 Greedy Best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12BDA-5743-0C78-27F2-1C30181F31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851E8-794D-7FD7-36C8-BE7DFC18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09" y="1370444"/>
            <a:ext cx="9152181" cy="24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418F-455B-A307-8180-09978494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5.6.1 Greedy Best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C71A3-E52C-7238-12FE-F51E2F986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3B443-4238-316A-82D4-AC023382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9033"/>
            <a:ext cx="7772400" cy="52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C50D73-7E4F-FF83-F8E7-5C91D0B8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5.1 Motivation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E94830-217C-66DC-AC78-0F10C475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90600"/>
            <a:ext cx="6497258" cy="5486400"/>
          </a:xfrm>
        </p:spPr>
        <p:txBody>
          <a:bodyPr/>
          <a:lstStyle/>
          <a:p>
            <a:r>
              <a:rPr lang="en-GB" dirty="0"/>
              <a:t>We saw how logical agents are implemented:</a:t>
            </a:r>
          </a:p>
          <a:p>
            <a:pPr lvl="1"/>
            <a:r>
              <a:rPr lang="en-GB" dirty="0"/>
              <a:t>Agents sense the world and create “percept statements” which are inserted into the KB.</a:t>
            </a:r>
          </a:p>
          <a:p>
            <a:pPr lvl="1"/>
            <a:r>
              <a:rPr lang="en-GB" dirty="0"/>
              <a:t>Agents then apply inference rules to understand the world around it (e.g. is square (2, 2) safe in the Wumpus world?)</a:t>
            </a:r>
          </a:p>
          <a:p>
            <a:pPr lvl="1"/>
            <a:r>
              <a:rPr lang="en-GB" dirty="0"/>
              <a:t>Agents plan accordingly to accomplish goals (explore maze, shoot Wumpus, take gold,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C882A-DB68-C93A-CC2B-AADB9C86E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64A6F-992B-EAE4-2650-FF220BDB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59" y="592591"/>
            <a:ext cx="4880764" cy="56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98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1C0F-F057-4ED6-C7EB-088B641F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5.6.1 Greedy Best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C877-1F82-3DB1-B944-3CA53D522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Unfortunately GBFS does not produce an optimal solution.</a:t>
            </a:r>
          </a:p>
          <a:p>
            <a:pPr lvl="1"/>
            <a:r>
              <a:rPr lang="en-GB" dirty="0"/>
              <a:t>Our current solution is Arad-Sibiu-</a:t>
            </a:r>
            <a:r>
              <a:rPr lang="en-GB" dirty="0" err="1"/>
              <a:t>Fagaras</a:t>
            </a:r>
            <a:r>
              <a:rPr lang="en-GB" dirty="0"/>
              <a:t>-Bucharest, with a total distance of 140 + 99 +211 = 450 miles.</a:t>
            </a:r>
          </a:p>
          <a:p>
            <a:pPr lvl="1"/>
            <a:r>
              <a:rPr lang="en-GB" dirty="0"/>
              <a:t>The actual optimal solution is Arad-Sibiu-</a:t>
            </a:r>
            <a:r>
              <a:rPr lang="en-GB" dirty="0" err="1"/>
              <a:t>Rimincu</a:t>
            </a:r>
            <a:r>
              <a:rPr lang="en-GB" dirty="0"/>
              <a:t> </a:t>
            </a:r>
            <a:r>
              <a:rPr lang="en-GB" dirty="0" err="1"/>
              <a:t>Vilcea</a:t>
            </a:r>
            <a:r>
              <a:rPr lang="en-GB" dirty="0"/>
              <a:t>-Pitesti-Bulgaria, which has a distance of 140 + 80 + 97 + 101 = 418 miles, 32 miles shorter.</a:t>
            </a:r>
          </a:p>
          <a:p>
            <a:r>
              <a:rPr lang="en-GB" dirty="0"/>
              <a:t>This is because greedy algorithms do not consider the “big picture”, but just greedily pick the current “best” solution.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96F53-459B-328E-B6C6-E2CF70DC7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ED52-3885-6002-D484-41DAD225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7B394-3850-1A10-8B5F-D741A085E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will now consider a search that combines both our heuristic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and the shortest cost of getting to a node: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path cost of getting from the starting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,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dirty="0"/>
                  <a:t> is the </a:t>
                </a:r>
                <a:r>
                  <a:rPr lang="en-GB" i="1" dirty="0"/>
                  <a:t>estimated</a:t>
                </a:r>
                <a:r>
                  <a:rPr lang="en-GB" dirty="0"/>
                  <a:t> cost of getting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to the goal node.</a:t>
                </a:r>
              </a:p>
              <a:p>
                <a:pPr lvl="1"/>
                <a:r>
                  <a:rPr lang="en-GB" dirty="0"/>
                  <a:t>We return to our Romanian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7B394-3850-1A10-8B5F-D741A085E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AA848-FFC6-35AA-CE37-179E4A7B6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3BC1-5288-A1D7-70B5-0E1992A5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8B3F4-D61C-DEE6-B7C4-3BC104199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B8AF1-12E1-F794-900E-3540981A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07" y="3572720"/>
            <a:ext cx="9087645" cy="24424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95D225-6D6A-8CF7-5318-EA2FED81F7D4}"/>
              </a:ext>
            </a:extLst>
          </p:cNvPr>
          <p:cNvGrpSpPr/>
          <p:nvPr/>
        </p:nvGrpSpPr>
        <p:grpSpPr>
          <a:xfrm>
            <a:off x="875304" y="1263933"/>
            <a:ext cx="10441392" cy="2659643"/>
            <a:chOff x="875304" y="1263933"/>
            <a:chExt cx="10441392" cy="26596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99D9C0-CDAF-C6E0-ACBF-4619CCBD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6884" y="1263933"/>
              <a:ext cx="4379812" cy="26596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2FD0A-FD86-251D-DB1F-2DB41A368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04" y="1263933"/>
              <a:ext cx="4473332" cy="202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259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6A71-FAAB-D5C1-1EBD-874A91C5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89EA9-FBC4-89D0-2ED2-ECBD84292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EFA6B7-6C69-11E4-313D-F081D8F33D0C}"/>
              </a:ext>
            </a:extLst>
          </p:cNvPr>
          <p:cNvGrpSpPr/>
          <p:nvPr/>
        </p:nvGrpSpPr>
        <p:grpSpPr>
          <a:xfrm>
            <a:off x="875304" y="1263933"/>
            <a:ext cx="10441392" cy="2659643"/>
            <a:chOff x="875304" y="1263933"/>
            <a:chExt cx="10441392" cy="26596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137404-37E9-0C4C-9F10-D4FDEDEC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884" y="1263933"/>
              <a:ext cx="4379812" cy="26596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2E376B-5F7E-356E-1BCF-53A7795E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04" y="1263933"/>
              <a:ext cx="4473332" cy="20213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DB8FD4-C7A0-CCEB-D5D7-5BB7C693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923576"/>
            <a:ext cx="8823438" cy="21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ED96-AD5D-9EE8-20CD-C4DC670E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148DD-09FA-FA65-C2D9-CC5C80B0C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E8A99-AE5C-C910-40B8-3C53D4897067}"/>
              </a:ext>
            </a:extLst>
          </p:cNvPr>
          <p:cNvGrpSpPr/>
          <p:nvPr/>
        </p:nvGrpSpPr>
        <p:grpSpPr>
          <a:xfrm>
            <a:off x="875304" y="1263933"/>
            <a:ext cx="10441392" cy="2659643"/>
            <a:chOff x="875304" y="1263933"/>
            <a:chExt cx="10441392" cy="26596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89EE30-05FC-79B0-EA5B-802C0B94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884" y="1263933"/>
              <a:ext cx="4379812" cy="26596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326441-E810-7E8E-C751-8CA61C206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04" y="1263933"/>
              <a:ext cx="4473332" cy="20213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9BBB3E-D606-6CA4-C66C-BB875EE1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609" y="3923576"/>
            <a:ext cx="7772400" cy="24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8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C753-27CB-B5F3-C1F6-98B770BB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8069-B7F6-746C-82DB-F4D0BBA15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ED8F55-9391-C7CD-B9FF-C884D7919CA8}"/>
              </a:ext>
            </a:extLst>
          </p:cNvPr>
          <p:cNvGrpSpPr/>
          <p:nvPr/>
        </p:nvGrpSpPr>
        <p:grpSpPr>
          <a:xfrm>
            <a:off x="875304" y="1263933"/>
            <a:ext cx="10441392" cy="2659643"/>
            <a:chOff x="875304" y="1263933"/>
            <a:chExt cx="10441392" cy="2659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FECF9D-0964-DF39-F258-9BA3F747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884" y="1263933"/>
              <a:ext cx="4379812" cy="26596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A822F-F8D5-9C6A-7686-0ACC8E83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04" y="1263933"/>
              <a:ext cx="4473332" cy="202134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51838CE-9473-01AB-7EA2-F3DC0ABD9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0710"/>
            <a:ext cx="7772400" cy="25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9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F449-CADA-4EBA-BAAE-77B12400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5.6.2 A*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0DCAF-7645-ED7D-C4E6-5528AF424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9B237F-82FF-A260-5358-FC1E90D0C485}"/>
              </a:ext>
            </a:extLst>
          </p:cNvPr>
          <p:cNvGrpSpPr/>
          <p:nvPr/>
        </p:nvGrpSpPr>
        <p:grpSpPr>
          <a:xfrm>
            <a:off x="1035908" y="1090939"/>
            <a:ext cx="9825647" cy="2502800"/>
            <a:chOff x="875304" y="1263933"/>
            <a:chExt cx="10441392" cy="26596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AD0403-11B3-F2BF-1F8E-391C6499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884" y="1263933"/>
              <a:ext cx="4379812" cy="26596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6ECFB5-36FE-738B-8C2F-6D56E374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04" y="1263933"/>
              <a:ext cx="4473332" cy="20213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FFA1D0-B393-CBE6-EED4-01FBAF93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08" y="3429000"/>
            <a:ext cx="7772400" cy="30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24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049E-09E9-4BD2-6237-9493ACA7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5.6.3 Admissibility of Heuristic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EC481-1150-09B6-56F5-733ACEE32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guarantee an optimal solution, a heuristic must under-estimate the actual cost of reaching the goal.</a:t>
            </a:r>
          </a:p>
          <a:p>
            <a:pPr lvl="1"/>
            <a:r>
              <a:rPr lang="en-GB" dirty="0"/>
              <a:t>E.g. our straight-line distance to Bucharest will invariably be shorter than the actual distance, since roads curve, we need to go around lakes and mountains, etc.</a:t>
            </a:r>
          </a:p>
          <a:p>
            <a:pPr lvl="1"/>
            <a:r>
              <a:rPr lang="en-GB" dirty="0"/>
              <a:t>A heuristic that under-estimates the true cost is called “admissible”.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F1A5-DC70-AE04-06C1-F234BA212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3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5971-B287-6B99-C107-CF48BA6F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5.6.3 Admissibility of Heuristic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1F0E-282D-8D4B-76D3-460DAC02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1171832"/>
          </a:xfrm>
        </p:spPr>
        <p:txBody>
          <a:bodyPr/>
          <a:lstStyle/>
          <a:p>
            <a:r>
              <a:rPr lang="en-GB" dirty="0"/>
              <a:t>We can prove that admissible functions always generate optimal solutions: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32A5-6B40-7A6C-C71A-0F8770376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A0554-BC11-6014-BE37-EBB7A65C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5" y="2164491"/>
            <a:ext cx="8890803" cy="39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37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EDE3-D1EB-135C-98D4-95CCB877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5.6.3 Admissibility of Heuristic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1A00-CBF1-4DDF-7D13-60BC6F25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Another property is called “consistency”, which is: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All consistent heuristics are admissible, but not vice-versa.</a:t>
            </a:r>
          </a:p>
          <a:p>
            <a:r>
              <a:rPr lang="en-GB" dirty="0"/>
              <a:t>This idea is shown below: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07BD0-A00A-625D-C8B9-4F80A9924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8BF21-387C-4C96-9C5F-82AA6D76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9" y="1556951"/>
            <a:ext cx="3292393" cy="543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71EA4-08A7-1115-A984-CF28E2A8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37" y="3271452"/>
            <a:ext cx="590330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9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BA35-5978-F02C-9DBD-1A5EA275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5.1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5CF5C-1FD2-E397-06B6-318774D68D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0"/>
                <a:ext cx="7014693" cy="5486400"/>
              </a:xfrm>
            </p:spPr>
            <p:txBody>
              <a:bodyPr/>
              <a:lstStyle/>
              <a:p>
                <a:r>
                  <a:rPr lang="en-GB" dirty="0"/>
                  <a:t>We immediately see a problem:</a:t>
                </a:r>
              </a:p>
              <a:p>
                <a:pPr lvl="1"/>
                <a:r>
                  <a:rPr lang="en-GB" dirty="0"/>
                  <a:t>We can “Ask” the KB to make inferences about the world around the agent.</a:t>
                </a:r>
              </a:p>
              <a:p>
                <a:pPr lvl="1"/>
                <a:r>
                  <a:rPr lang="en-GB" dirty="0"/>
                  <a:t>Suppose our sensors see glitter. We need to do two things:</a:t>
                </a:r>
              </a:p>
              <a:p>
                <a:pPr lvl="2"/>
                <a:r>
                  <a:rPr lang="en-GB" dirty="0"/>
                  <a:t>Pick up the gold. Can do a rule that simply says </a:t>
                </a:r>
              </a:p>
              <a:p>
                <a:pPr lvl="2"/>
                <a:r>
                  <a:rPr lang="en-GB" dirty="0"/>
                  <a:t>Return to start.</a:t>
                </a:r>
              </a:p>
              <a:p>
                <a:pPr lvl="3"/>
                <a:r>
                  <a:rPr lang="en-GB" dirty="0"/>
                  <a:t>Need to generate a series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𝑁𝑂𝑅𝑇𝐻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𝑆𝑂𝑈𝑇𝐻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𝐸𝐴𝑆𝑇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𝑊𝐸𝑆𝑇</m:t>
                    </m:r>
                  </m:oMath>
                </a14:m>
                <a:r>
                  <a:rPr lang="en-GB" dirty="0"/>
                  <a:t> commands to get from the current square to (1, 1) while avoiding squares with pits or the Wumpus.</a:t>
                </a:r>
              </a:p>
              <a:p>
                <a:pPr lvl="3"/>
                <a:r>
                  <a:rPr lang="en-GB" dirty="0"/>
                  <a:t>Very difficult to do with logic.</a:t>
                </a:r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D5CF5C-1FD2-E397-06B6-318774D68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0"/>
                <a:ext cx="7014693" cy="5486400"/>
              </a:xfrm>
              <a:blipFill>
                <a:blip r:embed="rId2"/>
                <a:stretch>
                  <a:fillRect l="-723" t="-1386" r="-27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EAA9-CEFC-B1B1-CE7F-A80C10E57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66D3-A50C-C37E-1EE9-4C2FC1E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293" y="990599"/>
            <a:ext cx="4305837" cy="383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AB842-3F2D-9C68-0F10-FCC71ACA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37" y="3638728"/>
            <a:ext cx="2755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9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1628-0CDB-3E3A-A3F6-396C96BE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5.7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2663-37D1-8172-1695-D1667D8C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goal of search algorithms:</a:t>
            </a:r>
          </a:p>
          <a:p>
            <a:pPr lvl="1"/>
            <a:r>
              <a:rPr lang="en-GB" dirty="0"/>
              <a:t>To find a solution to a problem by progressively searching the state space.</a:t>
            </a:r>
          </a:p>
          <a:p>
            <a:r>
              <a:rPr lang="en-GB" dirty="0"/>
              <a:t>Two approaches:</a:t>
            </a:r>
          </a:p>
          <a:p>
            <a:pPr lvl="1"/>
            <a:r>
              <a:rPr lang="en-GB" dirty="0"/>
              <a:t>Uninformed approach: Selection is made solely based on order of expansion (breadth-first, depth-first) or on total cost (Dijkstra).</a:t>
            </a:r>
          </a:p>
          <a:p>
            <a:pPr lvl="1"/>
            <a:r>
              <a:rPr lang="en-GB" dirty="0"/>
              <a:t>Informed approach: Selection is made based on a heuristic (greedy best first) or a heuristic and total cost (A*).</a:t>
            </a:r>
          </a:p>
          <a:p>
            <a:r>
              <a:rPr lang="en-GB" dirty="0"/>
              <a:t>Next week we will look at </a:t>
            </a:r>
            <a:r>
              <a:rPr lang="en-GB"/>
              <a:t>adversarial algorithms.</a:t>
            </a:r>
          </a:p>
          <a:p>
            <a:pPr marL="344487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74FA2-AD46-3574-DFA9-0435E3AB5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83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CB73-7D4D-DF43-B371-D6BFCCE8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END OF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0160-D68C-2745-9D27-1C8046D2F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4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B199-D1C8-E66E-35CF-466985C1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5.1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A7AC-BC2B-21DE-144C-2FA160EE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perform this we need to do “planning”.</a:t>
            </a:r>
          </a:p>
          <a:p>
            <a:pPr lvl="1"/>
            <a:r>
              <a:rPr lang="en-GB" dirty="0"/>
              <a:t>For now we will assume that the agent has a full view of the world, i.e. there are no hidden unknowns.</a:t>
            </a:r>
          </a:p>
          <a:p>
            <a:r>
              <a:rPr lang="en-GB" dirty="0"/>
              <a:t>In this lecture we will model planning as a search problem and explore two classes of search algorithms:</a:t>
            </a:r>
          </a:p>
          <a:p>
            <a:pPr lvl="1"/>
            <a:r>
              <a:rPr lang="en-GB" dirty="0"/>
              <a:t>Uninformed Searches:</a:t>
            </a:r>
          </a:p>
          <a:p>
            <a:pPr lvl="2"/>
            <a:r>
              <a:rPr lang="en-GB" dirty="0"/>
              <a:t>No information about how close we are to the goal, or about how good our move is.</a:t>
            </a:r>
          </a:p>
          <a:p>
            <a:pPr lvl="1"/>
            <a:r>
              <a:rPr lang="en-GB" dirty="0"/>
              <a:t>Informed Searches:</a:t>
            </a:r>
          </a:p>
          <a:p>
            <a:pPr lvl="2"/>
            <a:r>
              <a:rPr lang="en-GB" dirty="0"/>
              <a:t>With each step we get feedback of how close we are to the goal, or how good the move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B9472-A06C-247B-4F57-982860F70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5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5101-AD42-0611-6174-1A84026B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B3D6-8D28-284A-27F9-CEE582D5E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90600"/>
            <a:ext cx="5353318" cy="5486400"/>
          </a:xfrm>
        </p:spPr>
        <p:txBody>
          <a:bodyPr/>
          <a:lstStyle/>
          <a:p>
            <a:r>
              <a:rPr lang="en-GB" dirty="0"/>
              <a:t>We will consider an agent who wishes to tour Romania.</a:t>
            </a:r>
          </a:p>
          <a:p>
            <a:pPr lvl="1"/>
            <a:r>
              <a:rPr lang="en-GB" dirty="0"/>
              <a:t>Agent is currently in Arad, and must get to Bucharest.</a:t>
            </a:r>
          </a:p>
          <a:p>
            <a:pPr lvl="1"/>
            <a:r>
              <a:rPr lang="en-GB" dirty="0"/>
              <a:t>Agent has a complete map of Romania complete with distances.</a:t>
            </a:r>
          </a:p>
          <a:p>
            <a:pPr lvl="2"/>
            <a:r>
              <a:rPr lang="en-GB" dirty="0"/>
              <a:t>I.e. Agent has a complete view of the “world”, in this case all the roads between major cities in Romani, and their distances.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C242-E08B-97B0-4227-1FBE19035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63AB-D7D0-C403-44D2-27365D2D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8044"/>
            <a:ext cx="5503347" cy="33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4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034A-3B60-7055-3D05-A4CF3D39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5.2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44E0-83C7-0324-3526-A7318D11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define our problem formally as follows:</a:t>
            </a:r>
          </a:p>
          <a:p>
            <a:pPr lvl="1"/>
            <a:r>
              <a:rPr lang="en-GB" dirty="0"/>
              <a:t>A set of possible states </a:t>
            </a:r>
            <a:r>
              <a:rPr lang="en-GB" i="1" dirty="0"/>
              <a:t>S </a:t>
            </a:r>
            <a:r>
              <a:rPr lang="en-GB" dirty="0"/>
              <a:t>the environment can be in, called the </a:t>
            </a:r>
            <a:r>
              <a:rPr lang="en-GB" i="1" dirty="0"/>
              <a:t>state space.</a:t>
            </a:r>
          </a:p>
          <a:p>
            <a:pPr lvl="2"/>
            <a:r>
              <a:rPr lang="en-GB" dirty="0"/>
              <a:t>Romania Problem: The set of possible cities</a:t>
            </a:r>
          </a:p>
          <a:p>
            <a:pPr lvl="2"/>
            <a:r>
              <a:rPr lang="en-GB" dirty="0"/>
              <a:t>Wumpus World: The possible statements in the KB, the objective configuration of the world.</a:t>
            </a:r>
          </a:p>
          <a:p>
            <a:pPr lvl="1"/>
            <a:r>
              <a:rPr lang="en-GB" dirty="0"/>
              <a:t>The initial state </a:t>
            </a:r>
            <a:r>
              <a:rPr lang="en-GB" i="1" dirty="0"/>
              <a:t>S</a:t>
            </a:r>
            <a:r>
              <a:rPr lang="en-GB" i="1" baseline="-25000" dirty="0"/>
              <a:t>0, </a:t>
            </a:r>
            <a:r>
              <a:rPr lang="en-GB" dirty="0"/>
              <a:t>The set of starting values in our problem.</a:t>
            </a:r>
          </a:p>
          <a:p>
            <a:pPr lvl="2"/>
            <a:r>
              <a:rPr lang="en-GB" dirty="0"/>
              <a:t>Romania Problem: Arad, the starting city.</a:t>
            </a:r>
            <a:endParaRPr lang="en-GB" i="1" dirty="0"/>
          </a:p>
          <a:p>
            <a:pPr lvl="2"/>
            <a:r>
              <a:rPr lang="en-GB" dirty="0"/>
              <a:t>Wumpus World: </a:t>
            </a:r>
            <a:r>
              <a:rPr lang="en-GB" i="1" dirty="0"/>
              <a:t>L</a:t>
            </a:r>
            <a:r>
              <a:rPr lang="en-GB" i="1" baseline="-25000" dirty="0"/>
              <a:t>11</a:t>
            </a:r>
            <a:r>
              <a:rPr lang="en-GB" baseline="-25000" dirty="0"/>
              <a:t>, </a:t>
            </a:r>
            <a:r>
              <a:rPr lang="en-GB" dirty="0"/>
              <a:t>the starting square, </a:t>
            </a:r>
            <a:r>
              <a:rPr lang="en-GB" i="1" dirty="0" err="1"/>
              <a:t>HasArrow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The goal states </a:t>
            </a:r>
            <a:r>
              <a:rPr lang="en-GB" i="1" dirty="0"/>
              <a:t>G</a:t>
            </a:r>
            <a:r>
              <a:rPr lang="en-GB" dirty="0"/>
              <a:t>. </a:t>
            </a:r>
          </a:p>
          <a:p>
            <a:pPr lvl="2"/>
            <a:r>
              <a:rPr lang="en-GB" dirty="0"/>
              <a:t>Romania Problem: Bucharest, the destination city.</a:t>
            </a:r>
          </a:p>
          <a:p>
            <a:pPr lvl="2"/>
            <a:r>
              <a:rPr lang="en-GB" dirty="0"/>
              <a:t>Wumpus World: </a:t>
            </a:r>
            <a:endParaRPr lang="en-GB" i="1" dirty="0"/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478EE-2876-DAE8-30D8-D9DA03174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804DA-F720-F5A4-839D-5B5F312C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736" y="5676900"/>
            <a:ext cx="2412789" cy="4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403"/>
      </p:ext>
    </p:extLst>
  </p:cSld>
  <p:clrMapOvr>
    <a:masterClrMapping/>
  </p:clrMapOvr>
</p:sld>
</file>

<file path=ppt/theme/theme1.xml><?xml version="1.0" encoding="utf-8"?>
<a:theme xmlns:a="http://schemas.openxmlformats.org/drawingml/2006/main" name="CS2106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2106" id="{BD053D78-7E81-2946-8F60-5F5E7270001E}" vid="{FFFE8269-1513-0D47-BC36-75E38BB2E4D5}"/>
    </a:ext>
  </a:extLst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CS2106</Template>
  <TotalTime>13229</TotalTime>
  <Words>3227</Words>
  <Application>Microsoft Macintosh PowerPoint</Application>
  <PresentationFormat>Widescreen</PresentationFormat>
  <Paragraphs>363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</vt:lpstr>
      <vt:lpstr>Wingdings 2</vt:lpstr>
      <vt:lpstr>CS2106</vt:lpstr>
      <vt:lpstr>L1 - Basic of C++</vt:lpstr>
      <vt:lpstr>HDOfficeLightV0</vt:lpstr>
      <vt:lpstr>IT5005 Artificial Intelligence</vt:lpstr>
      <vt:lpstr>Topics Covered</vt:lpstr>
      <vt:lpstr>Topics Covered</vt:lpstr>
      <vt:lpstr>Motivation</vt:lpstr>
      <vt:lpstr>5.1 Motivation</vt:lpstr>
      <vt:lpstr>5.1 Motivation</vt:lpstr>
      <vt:lpstr>5.1 Motivation</vt:lpstr>
      <vt:lpstr>5.2 Case Study</vt:lpstr>
      <vt:lpstr>5.2 Case Study</vt:lpstr>
      <vt:lpstr>5.2 Case Study</vt:lpstr>
      <vt:lpstr>5.2 Case Study</vt:lpstr>
      <vt:lpstr>5.3 The Search Problem</vt:lpstr>
      <vt:lpstr>5.3 The Search Problem</vt:lpstr>
      <vt:lpstr>5.3 The Search Problem</vt:lpstr>
      <vt:lpstr>5.3 The Search Problem</vt:lpstr>
      <vt:lpstr>5.3 The Search Problem</vt:lpstr>
      <vt:lpstr>5.4 Search Algorithms</vt:lpstr>
      <vt:lpstr>5.4 Search Algorithms</vt:lpstr>
      <vt:lpstr>5.5 Uninformed Search Algorithms</vt:lpstr>
      <vt:lpstr>5.5.1 General Tree Search</vt:lpstr>
      <vt:lpstr>5.5.1 General Tree Search</vt:lpstr>
      <vt:lpstr>5.5.1 General Tree Search</vt:lpstr>
      <vt:lpstr>5.5.2 Breadth First Search</vt:lpstr>
      <vt:lpstr>5.5.2 Breadth First Search</vt:lpstr>
      <vt:lpstr>5.5.2 Breadth First Search</vt:lpstr>
      <vt:lpstr>5.5.2 Breadth First Search</vt:lpstr>
      <vt:lpstr>5.5.3 Depth First Search</vt:lpstr>
      <vt:lpstr>5.5.3 Depth First Search</vt:lpstr>
      <vt:lpstr>5.5.3 Depth First Search</vt:lpstr>
      <vt:lpstr>5.5.3 Depth First Search</vt:lpstr>
      <vt:lpstr>5.5.3 Depth First Search</vt:lpstr>
      <vt:lpstr>5.5.3 Depth First Search</vt:lpstr>
      <vt:lpstr>5.5.3 Depth First Search</vt:lpstr>
      <vt:lpstr>5.5.3 Depth First Search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5.5.4 Dijkstra’s Algorithm</vt:lpstr>
      <vt:lpstr>5.6 Informed Search</vt:lpstr>
      <vt:lpstr>5.6 Informed Search</vt:lpstr>
      <vt:lpstr>5.6.1 Greedy Best First Search</vt:lpstr>
      <vt:lpstr>5.6.1 Greedy Best First Search</vt:lpstr>
      <vt:lpstr>5.6.1 Greedy Best First Search</vt:lpstr>
      <vt:lpstr>5.6.1 Greedy Best First Search</vt:lpstr>
      <vt:lpstr>5.6.2 A* Search</vt:lpstr>
      <vt:lpstr>5.6.2 A* Search</vt:lpstr>
      <vt:lpstr>5.6.2 A* Search</vt:lpstr>
      <vt:lpstr>5.6.2 A* Search</vt:lpstr>
      <vt:lpstr>5.6.2 A* Search</vt:lpstr>
      <vt:lpstr>5.6.2 A* Search</vt:lpstr>
      <vt:lpstr>5.6.3 Admissibility of Heuristic Functions</vt:lpstr>
      <vt:lpstr>5.6.3 Admissibility of Heuristic Functions</vt:lpstr>
      <vt:lpstr>5.6.3 Admissibility of Heuristic Functions</vt:lpstr>
      <vt:lpstr>5.7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Adipranoto</dc:creator>
  <cp:lastModifiedBy>Tan Keng Yan, Colin</cp:lastModifiedBy>
  <cp:revision>474</cp:revision>
  <dcterms:created xsi:type="dcterms:W3CDTF">2022-01-23T09:22:42Z</dcterms:created>
  <dcterms:modified xsi:type="dcterms:W3CDTF">2023-02-27T14:23:51Z</dcterms:modified>
</cp:coreProperties>
</file>